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tiff" ContentType="image/tiff"/>
  <Default Extension="vml" ContentType="application/vnd.openxmlformats-officedocument.vmlDrawing"/>
  <Default Extension="xlsx" ContentType="application/vnd.openxmlformats-officedocument.spreadsheetml.sheet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83" r:id="rId10"/>
    <p:sldId id="280" r:id="rId11"/>
    <p:sldId id="281" r:id="rId12"/>
    <p:sldId id="282" r:id="rId13"/>
    <p:sldId id="284" r:id="rId14"/>
  </p:sldIdLst>
  <p:sldSz cx="5765800" cy="3244850"/>
  <p:notesSz cx="10234613" cy="71040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37F"/>
    <a:srgbClr val="99CCFF"/>
    <a:srgbClr val="E6E6E6"/>
    <a:srgbClr val="DDDDDD"/>
    <a:srgbClr val="4978B1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4660"/>
  </p:normalViewPr>
  <p:slideViewPr>
    <p:cSldViewPr>
      <p:cViewPr varScale="1">
        <p:scale>
          <a:sx n="234" d="100"/>
          <a:sy n="234" d="100"/>
        </p:scale>
        <p:origin x="-834" y="-84"/>
      </p:cViewPr>
      <p:guideLst>
        <p:guide orient="horz" pos="2880"/>
        <p:guide pos="21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55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568262881794979E-3"/>
          <c:y val="6.7115445055085071E-2"/>
          <c:w val="0.79169325573433758"/>
          <c:h val="0.922702859037955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Ответы на обращения граждан и организацй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4.8508036005556483E-2"/>
                  <c:y val="2.07282550598657E-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96</a:t>
                    </a:r>
                    <a:r>
                      <a:rPr lang="ru-RU" sz="1200" dirty="0" smtClean="0"/>
                      <a:t>%</a:t>
                    </a:r>
                    <a:endParaRPr lang="ru-RU" sz="1200" dirty="0" smtClean="0"/>
                  </a:p>
                  <a:p>
                    <a:r>
                      <a:rPr lang="en-US" sz="800" dirty="0" smtClean="0"/>
                      <a:t>203</a:t>
                    </a:r>
                    <a:r>
                      <a:rPr lang="ru-RU" sz="800" dirty="0" smtClean="0"/>
                      <a:t> обращения</a:t>
                    </a:r>
                    <a:endParaRPr lang="en-US" sz="8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8190379659357024E-2"/>
                  <c:y val="-0.37587330459053148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/>
                      <a:t>4</a:t>
                    </a:r>
                    <a:r>
                      <a:rPr lang="en-US" sz="1200" dirty="0" smtClean="0"/>
                      <a:t> </a:t>
                    </a:r>
                    <a:r>
                      <a:rPr lang="ru-RU" sz="1200" dirty="0" smtClean="0"/>
                      <a:t>%</a:t>
                    </a:r>
                  </a:p>
                  <a:p>
                    <a:r>
                      <a:rPr lang="ru-RU" sz="800" dirty="0" smtClean="0"/>
                      <a:t>9 </a:t>
                    </a:r>
                    <a:r>
                      <a:rPr lang="ru-RU" sz="800" dirty="0" smtClean="0"/>
                      <a:t>обращений</a:t>
                    </a:r>
                    <a:endParaRPr lang="en-US" sz="8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2"/>
                <c:pt idx="0">
                  <c:v>Ответы на обращения подготовлены менее чем за 15 дней</c:v>
                </c:pt>
                <c:pt idx="1">
                  <c:v>Ответы на обращения подготовлены более чем за 15 дней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98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68161005904376382"/>
          <c:y val="0.25507920854719807"/>
          <c:w val="0.31838994095623613"/>
          <c:h val="0.43086918995598589"/>
        </c:manualLayout>
      </c:layout>
      <c:overlay val="0"/>
      <c:txPr>
        <a:bodyPr/>
        <a:lstStyle/>
        <a:p>
          <a:pPr>
            <a:defRPr sz="7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100"/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4435375" cy="354508"/>
          </a:xfrm>
          <a:prstGeom prst="rect">
            <a:avLst/>
          </a:prstGeom>
        </p:spPr>
        <p:txBody>
          <a:bodyPr vert="horz" lIns="175949" tIns="87974" rIns="175949" bIns="87974" rtlCol="0"/>
          <a:lstStyle>
            <a:lvl1pPr algn="l">
              <a:defRPr sz="2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796424" y="2"/>
            <a:ext cx="4435375" cy="354508"/>
          </a:xfrm>
          <a:prstGeom prst="rect">
            <a:avLst/>
          </a:prstGeom>
        </p:spPr>
        <p:txBody>
          <a:bodyPr vert="horz" lIns="175949" tIns="87974" rIns="175949" bIns="87974" rtlCol="0"/>
          <a:lstStyle>
            <a:lvl1pPr algn="r">
              <a:defRPr sz="2300"/>
            </a:lvl1pPr>
          </a:lstStyle>
          <a:p>
            <a:fld id="{8F7CBA3A-4016-4326-8AC3-4CA1C77DF708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89263" y="889000"/>
            <a:ext cx="4256087" cy="239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75949" tIns="87974" rIns="175949" bIns="8797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22899" y="3419960"/>
            <a:ext cx="8188818" cy="2797834"/>
          </a:xfrm>
          <a:prstGeom prst="rect">
            <a:avLst/>
          </a:prstGeom>
        </p:spPr>
        <p:txBody>
          <a:bodyPr vert="horz" lIns="175949" tIns="87974" rIns="175949" bIns="87974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6749556"/>
            <a:ext cx="4435375" cy="354508"/>
          </a:xfrm>
          <a:prstGeom prst="rect">
            <a:avLst/>
          </a:prstGeom>
        </p:spPr>
        <p:txBody>
          <a:bodyPr vert="horz" lIns="175949" tIns="87974" rIns="175949" bIns="87974" rtlCol="0" anchor="b"/>
          <a:lstStyle>
            <a:lvl1pPr algn="l">
              <a:defRPr sz="2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796424" y="6749556"/>
            <a:ext cx="4435375" cy="354508"/>
          </a:xfrm>
          <a:prstGeom prst="rect">
            <a:avLst/>
          </a:prstGeom>
        </p:spPr>
        <p:txBody>
          <a:bodyPr vert="horz" lIns="175949" tIns="87974" rIns="175949" bIns="87974" rtlCol="0" anchor="b"/>
          <a:lstStyle>
            <a:lvl1pPr algn="r">
              <a:defRPr sz="23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omsk.roskazna.ru/" TargetMode="External"/><Relationship Id="rId3" Type="http://schemas.openxmlformats.org/officeDocument/2006/relationships/hyperlink" Target="http://omsk.roskazna.ru/inaya-deyatelnost/protivodejstvie-korrupcii" TargetMode="External"/><Relationship Id="rId7" Type="http://schemas.openxmlformats.org/officeDocument/2006/relationships/hyperlink" Target="http://omsk.roskazna.ru/inaya-deyatelnost/ocenka-ehffektivnosti-deyatelnosti/vneshnyaya-ocenka-deyatelnosti-ufk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omsk.roskazna.gov.ru/inaya-deyatelnost/otkrytoe-pravitelstvo/plany-i-otchety" TargetMode="External"/><Relationship Id="rId5" Type="http://schemas.openxmlformats.org/officeDocument/2006/relationships/hyperlink" Target="http://omsk.roskazna.ru/opendata/" TargetMode="External"/><Relationship Id="rId4" Type="http://schemas.openxmlformats.org/officeDocument/2006/relationships/hyperlink" Target="http://omsk.roskazna.gov.ru/inaya-deyatelnost/gossluzhba-v-fk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omsk.roskazna.ru/opendata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hyperlink" Target="http://omsk.roskazna.ru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omsk.roskazna.ru/" TargetMode="External"/><Relationship Id="rId3" Type="http://schemas.openxmlformats.org/officeDocument/2006/relationships/hyperlink" Target="http://omsk.roskazna.ru/o-kaznachejstve/plany-i-otchety" TargetMode="External"/><Relationship Id="rId7" Type="http://schemas.openxmlformats.org/officeDocument/2006/relationships/hyperlink" Target="http://omsk.roskazna.gov.ru/inaya-deyatelnost/kontrol-i-audit/vneshnij-kontrol-i-vneshnij-audit/rezultaty-proverok-provedennykh-kno-v-ufk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omsk.roskazna.gov.ru/inaya-deyatelnost/kontrol-i-audit/vnutrennij-kontrol-i-vnutrennij-audit/svodnaya-informaciya-o-proverkakh-provedennykh-ovkia-v-tofk" TargetMode="External"/><Relationship Id="rId5" Type="http://schemas.openxmlformats.org/officeDocument/2006/relationships/hyperlink" Target="http://omsk.roskazna.gov.ru/inaya-deyatelnost/kontrol-i-audit/vnutrennij-kontrol-i-vnutrennij-audit/grafiki-proverok" TargetMode="External"/><Relationship Id="rId4" Type="http://schemas.openxmlformats.org/officeDocument/2006/relationships/hyperlink" Target="http://omsk.roskazna.gov.ru/inaya-deyatelnost/kontrol-i-audit/vnutrennij-kontrol-i-vnutrennij-audit/plany-proverok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omsk.roskazna.ru/inaya-deyatelnost/kontrol-i-audit/analiz-ispolneniya-bydzhetnykh-polnomochiy/" TargetMode="External"/><Relationship Id="rId7" Type="http://schemas.openxmlformats.org/officeDocument/2006/relationships/hyperlink" Target="http://omsk.roskazna.ru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omsk.roskazna.gov.ru/novosti-i-soobshheniya" TargetMode="External"/><Relationship Id="rId5" Type="http://schemas.openxmlformats.org/officeDocument/2006/relationships/hyperlink" Target="http://omsk.roskazna.gov.ru/opendata" TargetMode="External"/><Relationship Id="rId4" Type="http://schemas.openxmlformats.org/officeDocument/2006/relationships/hyperlink" Target="http://omsk.roskazna.gov.ru/inaya-deyatelnost/kontrolnaya-i-nadzornaya-funktsii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omsk.roskazna.ru/priem-obrashhenij/obrashhenie-grazhdan-i-organizacij/lichnyy-priem-grazhdan-i-organizatsiy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omsk.roskazna.ru/" TargetMode="External"/><Relationship Id="rId5" Type="http://schemas.openxmlformats.org/officeDocument/2006/relationships/hyperlink" Target="http://omsk.roskazna.gov.ru/inaya-deyatelnost/otkrytoe-pravitelstvo/plany-i-otchety/" TargetMode="External"/><Relationship Id="rId4" Type="http://schemas.openxmlformats.org/officeDocument/2006/relationships/hyperlink" Target="http://omsk.roskazna.ru/priem-obrashhenij/obrashhenie-grazhdan-i-organizacij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omsk.roskazna.ru/novosti-i-soobshheniya" TargetMode="External"/><Relationship Id="rId7" Type="http://schemas.openxmlformats.org/officeDocument/2006/relationships/hyperlink" Target="http://omsk.roskazna.ru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omsk.roskazna.ru/o-kaznachejstve/kollegialnye-i-soveshhatelnye-organy/kollegiya-ufk" TargetMode="External"/><Relationship Id="rId5" Type="http://schemas.openxmlformats.org/officeDocument/2006/relationships/hyperlink" Target="http://omsk.roskazna.ru/novosti-i-soobshheniya/anonsy-meropriyatij" TargetMode="External"/><Relationship Id="rId4" Type="http://schemas.openxmlformats.org/officeDocument/2006/relationships/hyperlink" Target="http://omsk.roskazna.ru/inaya-deyatelnost/ocenka-ehffektivnosti-deyatelnosti/vneshnyaya-ocenka-deyatelnosti-ufk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5.e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Microsoft_Word_97_-_2003_Document1.doc"/><Relationship Id="rId5" Type="http://schemas.openxmlformats.org/officeDocument/2006/relationships/image" Target="../media/image24.emf"/><Relationship Id="rId4" Type="http://schemas.openxmlformats.org/officeDocument/2006/relationships/package" Target="../embeddings/Microsoft_Word_Document2.docx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84781" y="708025"/>
            <a:ext cx="4960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Отчёт за </a:t>
            </a:r>
            <a:r>
              <a:rPr lang="ru-RU" sz="16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 год </a:t>
            </a:r>
            <a:r>
              <a:rPr lang="ru-RU" sz="16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исполнении Плана реализации принципов открытости в деятельности Управления Федерального казначейства </a:t>
            </a:r>
            <a:br>
              <a:rPr lang="ru-RU" sz="16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Омской области на 2023 год</a:t>
            </a:r>
            <a:endParaRPr lang="ru-RU" sz="1000" b="1" dirty="0">
              <a:solidFill>
                <a:srgbClr val="C00000"/>
              </a:solidFill>
              <a:latin typeface="Bookman Old Style" pitchFamily="18" charset="0"/>
              <a:cs typeface="Times New Roman" pitchFamily="18" charset="0"/>
            </a:endParaRPr>
          </a:p>
          <a:p>
            <a:endParaRPr lang="ru-RU" sz="16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www.omsk.roskazna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.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Омск,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202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4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939"/>
          <a:stretch/>
        </p:blipFill>
        <p:spPr>
          <a:xfrm>
            <a:off x="139700" y="43319"/>
            <a:ext cx="340747" cy="3599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3601" y="130939"/>
            <a:ext cx="124906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smtClean="0">
                <a:solidFill>
                  <a:srgbClr val="11437F"/>
                </a:solidFill>
              </a:rPr>
              <a:t>УФК ПО ОМСКОЙ ОБЛАСТИ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www.omsk.roskazna.gov.ru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Омск,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202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4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57023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939"/>
          <a:stretch/>
        </p:blipFill>
        <p:spPr>
          <a:xfrm>
            <a:off x="139700" y="43319"/>
            <a:ext cx="340747" cy="3599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3601" y="130939"/>
            <a:ext cx="124906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smtClean="0">
                <a:solidFill>
                  <a:srgbClr val="11437F"/>
                </a:solidFill>
              </a:rPr>
              <a:t>УФК ПО ОМСКОЙ ОБЛАСТИ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89086" y="69384"/>
            <a:ext cx="3263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err="1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Референтные</a:t>
            </a:r>
            <a:r>
              <a:rPr lang="ru-RU" sz="1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группы УФК по Омской области</a:t>
            </a:r>
            <a:endParaRPr lang="ru-RU" sz="10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20700" y="603134"/>
            <a:ext cx="4549735" cy="181330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r>
              <a:rPr lang="ru-RU" sz="800" dirty="0" smtClean="0">
                <a:cs typeface="Times New Roman" panose="02020603050405020304" pitchFamily="18" charset="0"/>
              </a:rPr>
              <a:t>1. Взыскатели по исполнительным документам</a:t>
            </a:r>
            <a:endParaRPr lang="ru-RU" sz="800" dirty="0"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21282" y="936684"/>
            <a:ext cx="4549735" cy="304440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r>
              <a:rPr lang="ru-RU" sz="800" dirty="0" smtClean="0">
                <a:cs typeface="Times New Roman" panose="02020603050405020304" pitchFamily="18" charset="0"/>
              </a:rPr>
              <a:t>2. Пользователи государственных информационных систем, оператором которых является  </a:t>
            </a:r>
            <a:br>
              <a:rPr lang="ru-RU" sz="800" dirty="0" smtClean="0">
                <a:cs typeface="Times New Roman" panose="02020603050405020304" pitchFamily="18" charset="0"/>
              </a:rPr>
            </a:br>
            <a:r>
              <a:rPr lang="ru-RU" sz="800" dirty="0" smtClean="0">
                <a:cs typeface="Times New Roman" panose="02020603050405020304" pitchFamily="18" charset="0"/>
              </a:rPr>
              <a:t>    Федеральное казначейство</a:t>
            </a:r>
            <a:endParaRPr lang="ru-RU" sz="800" dirty="0"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zavyalovatd\Desktop\ПОМОЩНИК Рук\Фирменный стиль ФК\сотрудники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94" y="515914"/>
            <a:ext cx="301006" cy="301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zavyalovatd\Desktop\ПОМОЩНИК Рук\Фирменный стиль ФК\кредитная карта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7" y="917544"/>
            <a:ext cx="323580" cy="323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541557" y="1317625"/>
            <a:ext cx="4549735" cy="427551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r>
              <a:rPr lang="ru-RU" sz="800" dirty="0">
                <a:cs typeface="Times New Roman" panose="02020603050405020304" pitchFamily="18" charset="0"/>
              </a:rPr>
              <a:t>3</a:t>
            </a:r>
            <a:r>
              <a:rPr lang="ru-RU" sz="800" dirty="0" smtClean="0">
                <a:cs typeface="Times New Roman" panose="02020603050405020304" pitchFamily="18" charset="0"/>
              </a:rPr>
              <a:t>. Территориальные органы федеральных органов исполнительной власти Российской</a:t>
            </a:r>
            <a:br>
              <a:rPr lang="ru-RU" sz="800" dirty="0" smtClean="0">
                <a:cs typeface="Times New Roman" panose="02020603050405020304" pitchFamily="18" charset="0"/>
              </a:rPr>
            </a:br>
            <a:r>
              <a:rPr lang="ru-RU" sz="800" dirty="0" smtClean="0">
                <a:cs typeface="Times New Roman" panose="02020603050405020304" pitchFamily="18" charset="0"/>
              </a:rPr>
              <a:t>    Федерации, органы власти </a:t>
            </a:r>
            <a:r>
              <a:rPr lang="ru-RU" sz="800" dirty="0" smtClean="0">
                <a:cs typeface="Times New Roman" panose="02020603050405020304" pitchFamily="18" charset="0"/>
              </a:rPr>
              <a:t>субъект</a:t>
            </a:r>
            <a:r>
              <a:rPr lang="ru-RU" sz="800" dirty="0">
                <a:cs typeface="Times New Roman" panose="02020603050405020304" pitchFamily="18" charset="0"/>
              </a:rPr>
              <a:t>а</a:t>
            </a:r>
            <a:r>
              <a:rPr lang="ru-RU" sz="800" dirty="0" smtClean="0">
                <a:cs typeface="Times New Roman" panose="02020603050405020304" pitchFamily="18" charset="0"/>
              </a:rPr>
              <a:t> </a:t>
            </a:r>
            <a:r>
              <a:rPr lang="ru-RU" sz="800" dirty="0" smtClean="0">
                <a:cs typeface="Times New Roman" panose="02020603050405020304" pitchFamily="18" charset="0"/>
              </a:rPr>
              <a:t>Российской Федерации, Главный федеральный</a:t>
            </a:r>
            <a:br>
              <a:rPr lang="ru-RU" sz="800" dirty="0" smtClean="0">
                <a:cs typeface="Times New Roman" panose="02020603050405020304" pitchFamily="18" charset="0"/>
              </a:rPr>
            </a:br>
            <a:r>
              <a:rPr lang="ru-RU" sz="800" dirty="0" smtClean="0">
                <a:cs typeface="Times New Roman" panose="02020603050405020304" pitchFamily="18" charset="0"/>
              </a:rPr>
              <a:t>     инспектор по Омской области</a:t>
            </a:r>
            <a:endParaRPr lang="ru-RU" sz="800" dirty="0">
              <a:cs typeface="Times New Roman" panose="02020603050405020304" pitchFamily="18" charset="0"/>
            </a:endParaRPr>
          </a:p>
        </p:txBody>
      </p:sp>
      <p:pic>
        <p:nvPicPr>
          <p:cNvPr id="1028" name="Picture 4" descr="C:\Users\zavyalovatd\Desktop\ПОМОЩНИК Рук\Фирменный стиль ФК\банк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70" y="1360785"/>
            <a:ext cx="287713" cy="287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548084" y="1823382"/>
            <a:ext cx="4549735" cy="181330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r>
              <a:rPr lang="ru-RU" sz="800" dirty="0" smtClean="0">
                <a:cs typeface="Times New Roman" panose="02020603050405020304" pitchFamily="18" charset="0"/>
              </a:rPr>
              <a:t>4. Клиенты УФК по Омской области</a:t>
            </a:r>
            <a:endParaRPr lang="ru-RU" sz="800" dirty="0">
              <a:cs typeface="Times New Roman" panose="02020603050405020304" pitchFamily="18" charset="0"/>
            </a:endParaRPr>
          </a:p>
        </p:txBody>
      </p:sp>
      <p:pic>
        <p:nvPicPr>
          <p:cNvPr id="1029" name="Picture 5" descr="C:\Users\zavyalovatd\Desktop\ПОМОЩНИК Рук\Фирменный стиль ФК\встреча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03" y="2154535"/>
            <a:ext cx="288490" cy="288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548084" y="2208115"/>
            <a:ext cx="4549735" cy="181330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r>
              <a:rPr lang="ru-RU" sz="800" dirty="0" smtClean="0">
                <a:cs typeface="Times New Roman" panose="02020603050405020304" pitchFamily="18" charset="0"/>
              </a:rPr>
              <a:t>5. Студенческое сообщество</a:t>
            </a:r>
            <a:endParaRPr lang="ru-RU" sz="800" dirty="0">
              <a:cs typeface="Times New Roman" panose="02020603050405020304" pitchFamily="18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03" y="1788634"/>
            <a:ext cx="250825" cy="25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48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www.omsk.roskazna.gov.ru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Омск,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202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4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57023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939"/>
          <a:stretch/>
        </p:blipFill>
        <p:spPr>
          <a:xfrm>
            <a:off x="139700" y="43319"/>
            <a:ext cx="340747" cy="3599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3601" y="130939"/>
            <a:ext cx="124906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smtClean="0">
                <a:solidFill>
                  <a:srgbClr val="11437F"/>
                </a:solidFill>
              </a:rPr>
              <a:t>УФК ПО ОМСКОЙ ОБЛАСТИ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14600" y="38606"/>
            <a:ext cx="326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 реализации принципов открытости </a:t>
            </a:r>
            <a:br>
              <a:rPr lang="ru-RU" sz="9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деятельности УФК по Омской области на 2023 год</a:t>
            </a:r>
            <a:endParaRPr lang="ru-RU" sz="9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2215981"/>
              </p:ext>
            </p:extLst>
          </p:nvPr>
        </p:nvGraphicFramePr>
        <p:xfrm>
          <a:off x="139700" y="860425"/>
          <a:ext cx="2667000" cy="150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20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24908"/>
              </a:tblGrid>
              <a:tr h="533400">
                <a:tc rowSpan="3"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rgbClr val="002060"/>
                          </a:solidFill>
                        </a:rPr>
                        <a:t>7 МЕХАНИЗМОВ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rgbClr val="002060"/>
                          </a:solidFill>
                        </a:rPr>
                        <a:t>28 МЕРОПРИЯТИЙ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Целевые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 показатели эффективности</a:t>
                      </a:r>
                      <a:endParaRPr lang="ru-RU" sz="9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67360">
                <a:tc vMerge="1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Отчётная дата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ru-RU" sz="800" b="0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Ответственные исполнители</a:t>
                      </a:r>
                    </a:p>
                    <a:p>
                      <a:pPr algn="l"/>
                      <a:endParaRPr lang="ru-RU" sz="900" b="1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4098" name="Picture 2" descr="C:\Users\zavyalovatd\Desktop\ПОМОЩНИК Рук\ОТКРЫТОСТЬ\План на 2023 год_.T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286" y="708024"/>
            <a:ext cx="2665613" cy="188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897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www.omsk.roskazna.gov.ru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Омск,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202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4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57023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939"/>
          <a:stretch/>
        </p:blipFill>
        <p:spPr>
          <a:xfrm>
            <a:off x="139700" y="43319"/>
            <a:ext cx="340747" cy="3599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3601" y="130939"/>
            <a:ext cx="124906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smtClean="0">
                <a:solidFill>
                  <a:srgbClr val="11437F"/>
                </a:solidFill>
              </a:rPr>
              <a:t>УФК ПО ОМСКОЙ ОБЛАСТИ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89086" y="69384"/>
            <a:ext cx="326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Механизм 1. Реализация принципа информационной открытости в УФК по Омской области</a:t>
            </a:r>
            <a:endParaRPr lang="ru-RU" sz="9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13064"/>
              </p:ext>
            </p:extLst>
          </p:nvPr>
        </p:nvGraphicFramePr>
        <p:xfrm>
          <a:off x="63501" y="645513"/>
          <a:ext cx="5638799" cy="2055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27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775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7850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72578">
                <a:tc>
                  <a:txBody>
                    <a:bodyPr/>
                    <a:lstStyle/>
                    <a:p>
                      <a:pPr algn="l"/>
                      <a:r>
                        <a:rPr lang="ru-RU" sz="600" dirty="0" smtClean="0">
                          <a:solidFill>
                            <a:srgbClr val="11437F"/>
                          </a:solidFill>
                          <a:latin typeface="+mn-lt"/>
                        </a:rPr>
                        <a:t>Информация,</a:t>
                      </a:r>
                      <a:r>
                        <a:rPr lang="ru-RU" sz="600" baseline="0" dirty="0" smtClean="0">
                          <a:solidFill>
                            <a:srgbClr val="11437F"/>
                          </a:solidFill>
                          <a:latin typeface="+mn-lt"/>
                        </a:rPr>
                        <a:t> размещённая на сайте</a:t>
                      </a:r>
                      <a:endParaRPr lang="ru-RU" sz="600" dirty="0">
                        <a:solidFill>
                          <a:srgbClr val="11437F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 smtClean="0">
                          <a:solidFill>
                            <a:srgbClr val="11437F"/>
                          </a:solidFill>
                          <a:latin typeface="+mn-lt"/>
                        </a:rPr>
                        <a:t>Раздел сайта</a:t>
                      </a:r>
                      <a:endParaRPr lang="ru-RU" sz="600" dirty="0">
                        <a:solidFill>
                          <a:srgbClr val="11437F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 smtClean="0">
                          <a:solidFill>
                            <a:srgbClr val="11437F"/>
                          </a:solidFill>
                          <a:latin typeface="+mn-lt"/>
                        </a:rPr>
                        <a:t>Ссылка на раздел сайта</a:t>
                      </a:r>
                      <a:endParaRPr lang="ru-RU" sz="600" dirty="0">
                        <a:solidFill>
                          <a:srgbClr val="11437F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5722">
                <a:tc rowSpan="3">
                  <a:txBody>
                    <a:bodyPr/>
                    <a:lstStyle/>
                    <a:p>
                      <a:pPr algn="l"/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Информация</a:t>
                      </a:r>
                      <a:r>
                        <a:rPr lang="ru-RU" sz="45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о кадровом обеспечении </a:t>
                      </a:r>
                      <a:br>
                        <a:rPr lang="ru-RU" sz="45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</a:br>
                      <a:r>
                        <a:rPr lang="ru-RU" sz="45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УФК по Омской области, информация по вопросам противодействия коррупции</a:t>
                      </a:r>
                      <a:endParaRPr lang="ru-RU" sz="45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Иная деятельность/Противодействие коррупции  </a:t>
                      </a:r>
                      <a:endParaRPr lang="ru-RU" sz="45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http://omsk.roskazna</a:t>
                      </a:r>
                      <a:r>
                        <a:rPr lang="en-US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.</a:t>
                      </a:r>
                      <a:r>
                        <a:rPr lang="en-US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gov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.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ru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/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inaya-deyatelnost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/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protivodejstvie-korrupcii</a:t>
                      </a:r>
                      <a:endParaRPr lang="ru-RU" sz="45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0892">
                <a:tc vMerge="1">
                  <a:txBody>
                    <a:bodyPr/>
                    <a:lstStyle/>
                    <a:p>
                      <a:endParaRPr lang="ru-RU" sz="5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45720" marR="4572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Иная деятельность/Госслужба в УФК</a:t>
                      </a:r>
                      <a:endParaRPr lang="ru-RU" sz="45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4"/>
                        </a:rPr>
                        <a:t>http://omsk.roskazna</a:t>
                      </a:r>
                      <a:r>
                        <a:rPr lang="en-US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4"/>
                        </a:rPr>
                        <a:t>.</a:t>
                      </a:r>
                      <a:r>
                        <a:rPr lang="en-US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4"/>
                        </a:rPr>
                        <a:t>gov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4"/>
                        </a:rPr>
                        <a:t>.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4"/>
                        </a:rPr>
                        <a:t>ru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4"/>
                        </a:rPr>
                        <a:t>/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4"/>
                        </a:rPr>
                        <a:t>inaya-deyatelnost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4"/>
                        </a:rPr>
                        <a:t>/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4"/>
                        </a:rPr>
                        <a:t>gossluzhba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4"/>
                        </a:rPr>
                        <a:t>-v-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4"/>
                        </a:rPr>
                        <a:t>fk</a:t>
                      </a:r>
                      <a:endParaRPr lang="ru-RU" sz="45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1006">
                <a:tc vMerge="1">
                  <a:txBody>
                    <a:bodyPr/>
                    <a:lstStyle/>
                    <a:p>
                      <a:endParaRPr lang="ru-RU" sz="500" b="1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45720" marR="4572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Иная деятельность/Открытое правительство/Открытые данные </a:t>
                      </a:r>
                      <a:endParaRPr lang="ru-RU" sz="45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5"/>
                        </a:rPr>
                        <a:t>http://omsk.roskazna</a:t>
                      </a:r>
                      <a:r>
                        <a:rPr lang="en-US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5"/>
                        </a:rPr>
                        <a:t>.</a:t>
                      </a:r>
                      <a:r>
                        <a:rPr lang="en-US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5"/>
                        </a:rPr>
                        <a:t>gov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5"/>
                        </a:rPr>
                        <a:t>.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5"/>
                        </a:rPr>
                        <a:t>ru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5"/>
                        </a:rPr>
                        <a:t>/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5"/>
                        </a:rPr>
                        <a:t>opendata</a:t>
                      </a:r>
                      <a:endParaRPr lang="ru-RU" sz="45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5722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dirty="0" smtClean="0">
                          <a:latin typeface="+mn-lt"/>
                        </a:rPr>
                        <a:t>Отчёт за 2022 год об исполнении Плана реализации принципов открытости в деятельности УФК по Омской области на 2022 год</a:t>
                      </a:r>
                      <a:endParaRPr lang="ru-RU" sz="45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Иная деятельность/Открытое правительство/Планы и отчёты</a:t>
                      </a: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http://omsk.roskazna</a:t>
                      </a:r>
                      <a:r>
                        <a:rPr lang="en-US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.</a:t>
                      </a:r>
                      <a:r>
                        <a:rPr lang="en-US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gov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.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ru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/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inaya-deyatelnost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/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otkrytoe-pravitelstvo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/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plany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-i-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otchety</a:t>
                      </a:r>
                      <a:endParaRPr lang="ru-RU" sz="45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0439">
                <a:tc>
                  <a:txBody>
                    <a:bodyPr/>
                    <a:lstStyle/>
                    <a:p>
                      <a:r>
                        <a:rPr lang="ru-RU" sz="450" baseline="0" dirty="0" smtClean="0">
                          <a:latin typeface="+mn-lt"/>
                        </a:rPr>
                        <a:t>Отчёт за 1 полугодие 2023 года об исполнении Плана реализации принципов открытости в деятельности УФК по Омской области на 2023 год</a:t>
                      </a:r>
                      <a:endParaRPr lang="ru-RU" sz="450" baseline="0" dirty="0" smtClean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45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45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5722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baseline="0" dirty="0" smtClean="0">
                          <a:latin typeface="+mn-lt"/>
                        </a:rPr>
                        <a:t>План реализации принципов открытости в деятельности УФК по Омской области на 2024 год</a:t>
                      </a:r>
                      <a:endParaRPr lang="ru-RU" sz="450" baseline="0" dirty="0" smtClean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45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45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5722">
                <a:tc>
                  <a:txBody>
                    <a:bodyPr/>
                    <a:lstStyle/>
                    <a:p>
                      <a:r>
                        <a:rPr lang="ru-RU" sz="450" dirty="0" smtClean="0">
                          <a:latin typeface="+mn-lt"/>
                        </a:rPr>
                        <a:t>Анкета по оценке уровня</a:t>
                      </a:r>
                      <a:r>
                        <a:rPr lang="ru-RU" sz="450" baseline="0" dirty="0" smtClean="0">
                          <a:latin typeface="+mn-lt"/>
                        </a:rPr>
                        <a:t> открытости официального сайта УФК по Омской области</a:t>
                      </a: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Иная деятельность/Оценка эффективности деятельности/Внешняя оценка деятельности УФК</a:t>
                      </a:r>
                      <a:endParaRPr lang="ru-RU" sz="45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7"/>
                        </a:rPr>
                        <a:t>http://omsk.roskazna</a:t>
                      </a:r>
                      <a:r>
                        <a:rPr lang="en-US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7"/>
                        </a:rPr>
                        <a:t>.</a:t>
                      </a:r>
                      <a:r>
                        <a:rPr lang="en-US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7"/>
                        </a:rPr>
                        <a:t>gov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7"/>
                        </a:rPr>
                        <a:t>.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7"/>
                        </a:rPr>
                        <a:t>ru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7"/>
                        </a:rPr>
                        <a:t>/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7"/>
                        </a:rPr>
                        <a:t>inaya-deyatelnost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7"/>
                        </a:rPr>
                        <a:t>/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7"/>
                        </a:rPr>
                        <a:t>ocenka-ehffektivnosti-deyatelnosti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7"/>
                        </a:rPr>
                        <a:t>/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7"/>
                        </a:rPr>
                        <a:t>vneshnyaya-ocenka-deyatelnosti-ufk</a:t>
                      </a:r>
                      <a:endParaRPr lang="ru-RU" sz="45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9708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baseline="0" dirty="0" smtClean="0">
                          <a:latin typeface="+mn-lt"/>
                        </a:rPr>
                        <a:t>Информация о внешней оценке уровня открытости официального сайта УФК по Омской области за 2023 год</a:t>
                      </a:r>
                      <a:endParaRPr lang="ru-RU" sz="450" baseline="0" dirty="0" smtClean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45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45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52831" y="407598"/>
            <a:ext cx="5562600" cy="216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/>
              <a:t>На официальном сайте УФК по Омской области</a:t>
            </a:r>
            <a:r>
              <a:rPr lang="ru-RU" sz="900" dirty="0">
                <a:solidFill>
                  <a:schemeClr val="bg1"/>
                </a:solidFill>
              </a:rPr>
              <a:t> </a:t>
            </a:r>
            <a:r>
              <a:rPr lang="ru-RU" sz="900" dirty="0">
                <a:solidFill>
                  <a:srgbClr val="002060"/>
                </a:solidFill>
                <a:hlinkClick r:id="rId8"/>
              </a:rPr>
              <a:t>http://</a:t>
            </a:r>
            <a:r>
              <a:rPr lang="ru-RU" sz="900" dirty="0" smtClean="0">
                <a:solidFill>
                  <a:srgbClr val="002060"/>
                </a:solidFill>
                <a:hlinkClick r:id="rId8"/>
              </a:rPr>
              <a:t>omsk.roskazna</a:t>
            </a:r>
            <a:r>
              <a:rPr lang="en-US" sz="900" dirty="0" smtClean="0">
                <a:solidFill>
                  <a:srgbClr val="002060"/>
                </a:solidFill>
                <a:hlinkClick r:id="rId8"/>
              </a:rPr>
              <a:t>.</a:t>
            </a:r>
            <a:r>
              <a:rPr lang="en-US" sz="900" dirty="0" err="1" smtClean="0">
                <a:solidFill>
                  <a:srgbClr val="002060"/>
                </a:solidFill>
                <a:hlinkClick r:id="rId8"/>
              </a:rPr>
              <a:t>gov</a:t>
            </a:r>
            <a:r>
              <a:rPr lang="ru-RU" sz="900" dirty="0" smtClean="0">
                <a:solidFill>
                  <a:srgbClr val="002060"/>
                </a:solidFill>
                <a:hlinkClick r:id="rId8"/>
              </a:rPr>
              <a:t>.</a:t>
            </a:r>
            <a:r>
              <a:rPr lang="ru-RU" sz="900" dirty="0" err="1" smtClean="0">
                <a:solidFill>
                  <a:srgbClr val="002060"/>
                </a:solidFill>
                <a:hlinkClick r:id="rId8"/>
              </a:rPr>
              <a:t>ru</a:t>
            </a:r>
            <a:r>
              <a:rPr lang="ru-RU" sz="900" dirty="0" smtClean="0">
                <a:solidFill>
                  <a:srgbClr val="002060"/>
                </a:solidFill>
              </a:rPr>
              <a:t> </a:t>
            </a:r>
            <a:r>
              <a:rPr lang="ru-RU" sz="900" dirty="0" smtClean="0"/>
              <a:t>размещено</a:t>
            </a:r>
            <a:r>
              <a:rPr lang="ru-RU" sz="9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00157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www.omsk.roskazna.gov.ru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Омск,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202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4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57023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939"/>
          <a:stretch/>
        </p:blipFill>
        <p:spPr>
          <a:xfrm>
            <a:off x="139700" y="43319"/>
            <a:ext cx="340747" cy="3599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3601" y="130939"/>
            <a:ext cx="124906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smtClean="0">
                <a:solidFill>
                  <a:srgbClr val="11437F"/>
                </a:solidFill>
              </a:rPr>
              <a:t>УФК ПО ОМСКОЙ ОБЛАСТИ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89086" y="69384"/>
            <a:ext cx="326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Механизм 1. Реализация принципа информационной открытости в УФК по Омской области</a:t>
            </a:r>
            <a:endParaRPr lang="ru-RU" sz="9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F:\photo_2023-07-10_13-47-0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2" b="5321"/>
          <a:stretch/>
        </p:blipFill>
        <p:spPr bwMode="auto">
          <a:xfrm>
            <a:off x="209081" y="934994"/>
            <a:ext cx="839714" cy="1702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F:\photo_2023-07-10_13-47-02 (2)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01" b="44944"/>
          <a:stretch/>
        </p:blipFill>
        <p:spPr bwMode="auto">
          <a:xfrm>
            <a:off x="1511300" y="924732"/>
            <a:ext cx="854759" cy="836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F:\photo_2023-07-10_13-47-0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86" b="11531"/>
          <a:stretch/>
        </p:blipFill>
        <p:spPr bwMode="auto">
          <a:xfrm>
            <a:off x="1739900" y="1343135"/>
            <a:ext cx="854759" cy="1226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F:\photo_2023-07-10_13-46-41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9" b="10001"/>
          <a:stretch/>
        </p:blipFill>
        <p:spPr bwMode="auto">
          <a:xfrm>
            <a:off x="3110502" y="898177"/>
            <a:ext cx="882096" cy="1694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F:\photo_2023-07-10_13-47-04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3" b="6370"/>
          <a:stretch/>
        </p:blipFill>
        <p:spPr bwMode="auto">
          <a:xfrm>
            <a:off x="4559300" y="877142"/>
            <a:ext cx="913330" cy="1817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Прямая соединительная линия 16"/>
          <p:cNvCxnSpPr/>
          <p:nvPr/>
        </p:nvCxnSpPr>
        <p:spPr>
          <a:xfrm>
            <a:off x="1206500" y="482679"/>
            <a:ext cx="0" cy="243514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4330700" y="482679"/>
            <a:ext cx="0" cy="243514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2730500" y="478317"/>
            <a:ext cx="0" cy="243514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9367" y="482679"/>
            <a:ext cx="1067660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700" dirty="0" smtClean="0">
                <a:latin typeface="Arial Narrow" panose="020B0606020202030204" pitchFamily="34" charset="0"/>
              </a:rPr>
              <a:t>Канал УФК по Омской области </a:t>
            </a:r>
          </a:p>
          <a:p>
            <a:pPr algn="ctr"/>
            <a:r>
              <a:rPr lang="ru-RU" sz="700" dirty="0" smtClean="0">
                <a:latin typeface="Arial Narrow" panose="020B0606020202030204" pitchFamily="34" charset="0"/>
              </a:rPr>
              <a:t>в </a:t>
            </a:r>
            <a:r>
              <a:rPr lang="en-US" sz="700" dirty="0" smtClean="0">
                <a:latin typeface="Arial Narrow" panose="020B0606020202030204" pitchFamily="34" charset="0"/>
              </a:rPr>
              <a:t>Telegram</a:t>
            </a:r>
            <a:endParaRPr lang="ru-RU" sz="700" dirty="0">
              <a:latin typeface="Arial Narrow" panose="020B0606020202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52912" y="482679"/>
            <a:ext cx="1138972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700" dirty="0" smtClean="0">
                <a:latin typeface="Arial Narrow" panose="020B0606020202030204" pitchFamily="34" charset="0"/>
              </a:rPr>
              <a:t>Группа УФК по Омской области </a:t>
            </a:r>
          </a:p>
          <a:p>
            <a:pPr algn="ctr"/>
            <a:r>
              <a:rPr lang="ru-RU" sz="700" dirty="0" smtClean="0">
                <a:latin typeface="Arial Narrow" panose="020B0606020202030204" pitchFamily="34" charset="0"/>
              </a:rPr>
              <a:t>в </a:t>
            </a:r>
            <a:r>
              <a:rPr lang="ru-RU" sz="700" dirty="0" err="1" smtClean="0">
                <a:latin typeface="Arial Narrow" panose="020B0606020202030204" pitchFamily="34" charset="0"/>
              </a:rPr>
              <a:t>ВКонтакте</a:t>
            </a:r>
            <a:endParaRPr lang="ru-RU" sz="700" dirty="0">
              <a:latin typeface="Arial Narrow" panose="020B060602020203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82064" y="482679"/>
            <a:ext cx="1138972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700" dirty="0" smtClean="0">
                <a:latin typeface="Arial Narrow" panose="020B0606020202030204" pitchFamily="34" charset="0"/>
              </a:rPr>
              <a:t>Группа УФК по Омской области </a:t>
            </a:r>
          </a:p>
          <a:p>
            <a:pPr algn="ctr"/>
            <a:r>
              <a:rPr lang="ru-RU" sz="700" dirty="0" smtClean="0">
                <a:latin typeface="Arial Narrow" panose="020B0606020202030204" pitchFamily="34" charset="0"/>
              </a:rPr>
              <a:t>в Одноклассниках</a:t>
            </a:r>
            <a:endParaRPr lang="ru-RU" sz="700" dirty="0">
              <a:latin typeface="Arial Narrow" panose="020B060602020203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446479" y="482679"/>
            <a:ext cx="1138972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700" dirty="0" smtClean="0">
                <a:latin typeface="Arial Narrow" panose="020B0606020202030204" pitchFamily="34" charset="0"/>
              </a:rPr>
              <a:t>Канал Молодёжного совета УФК по Омской области </a:t>
            </a:r>
          </a:p>
          <a:p>
            <a:pPr algn="ctr"/>
            <a:r>
              <a:rPr lang="ru-RU" sz="700" dirty="0" smtClean="0">
                <a:latin typeface="Arial Narrow" panose="020B0606020202030204" pitchFamily="34" charset="0"/>
              </a:rPr>
              <a:t>в </a:t>
            </a:r>
            <a:r>
              <a:rPr lang="en-US" sz="700" dirty="0" smtClean="0">
                <a:latin typeface="Arial Narrow" panose="020B0606020202030204" pitchFamily="34" charset="0"/>
              </a:rPr>
              <a:t>Telegram</a:t>
            </a:r>
            <a:endParaRPr lang="ru-RU" sz="700" dirty="0">
              <a:latin typeface="Arial Narrow" panose="020B0606020202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9367" y="2797533"/>
            <a:ext cx="1067660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>
                <a:solidFill>
                  <a:schemeClr val="bg2">
                    <a:lumMod val="50000"/>
                  </a:schemeClr>
                </a:solidFill>
              </a:rPr>
              <a:t>t</a:t>
            </a:r>
            <a:r>
              <a:rPr lang="ru-RU" sz="700" b="1" dirty="0">
                <a:solidFill>
                  <a:schemeClr val="bg2">
                    <a:lumMod val="50000"/>
                  </a:schemeClr>
                </a:solidFill>
              </a:rPr>
              <a:t>.</a:t>
            </a:r>
            <a:r>
              <a:rPr lang="en-US" sz="700" b="1" dirty="0">
                <a:solidFill>
                  <a:schemeClr val="bg2">
                    <a:lumMod val="50000"/>
                  </a:schemeClr>
                </a:solidFill>
              </a:rPr>
              <a:t>me</a:t>
            </a:r>
            <a:r>
              <a:rPr lang="ru-RU" sz="700" b="1" dirty="0">
                <a:solidFill>
                  <a:schemeClr val="bg2">
                    <a:lumMod val="50000"/>
                  </a:schemeClr>
                </a:solidFill>
              </a:rPr>
              <a:t>/</a:t>
            </a:r>
            <a:r>
              <a:rPr lang="en-US" sz="700" b="1" dirty="0" err="1">
                <a:solidFill>
                  <a:schemeClr val="bg2">
                    <a:lumMod val="50000"/>
                  </a:schemeClr>
                </a:solidFill>
              </a:rPr>
              <a:t>ufk</a:t>
            </a:r>
            <a:r>
              <a:rPr lang="ru-RU" sz="700" b="1" dirty="0">
                <a:solidFill>
                  <a:schemeClr val="bg2">
                    <a:lumMod val="50000"/>
                  </a:schemeClr>
                </a:solidFill>
              </a:rPr>
              <a:t>_</a:t>
            </a:r>
            <a:r>
              <a:rPr lang="en-US" sz="700" b="1" dirty="0" err="1">
                <a:solidFill>
                  <a:schemeClr val="bg2">
                    <a:lumMod val="50000"/>
                  </a:schemeClr>
                </a:solidFill>
              </a:rPr>
              <a:t>omskk</a:t>
            </a:r>
            <a:r>
              <a:rPr lang="ru-RU" sz="700" b="1" dirty="0" smtClean="0">
                <a:solidFill>
                  <a:schemeClr val="bg2">
                    <a:lumMod val="50000"/>
                  </a:schemeClr>
                </a:solidFill>
              </a:rPr>
              <a:t>55 </a:t>
            </a:r>
            <a:endParaRPr lang="ru-RU" sz="1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282700" y="2789872"/>
            <a:ext cx="1369461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 err="1">
                <a:solidFill>
                  <a:schemeClr val="bg2">
                    <a:lumMod val="50000"/>
                  </a:schemeClr>
                </a:solidFill>
              </a:rPr>
              <a:t>vk</a:t>
            </a:r>
            <a:r>
              <a:rPr lang="ru-RU" sz="700" b="1" dirty="0">
                <a:solidFill>
                  <a:schemeClr val="bg2">
                    <a:lumMod val="50000"/>
                  </a:schemeClr>
                </a:solidFill>
              </a:rPr>
              <a:t>.</a:t>
            </a:r>
            <a:r>
              <a:rPr lang="en-US" sz="700" b="1" dirty="0">
                <a:solidFill>
                  <a:schemeClr val="bg2">
                    <a:lumMod val="50000"/>
                  </a:schemeClr>
                </a:solidFill>
              </a:rPr>
              <a:t>com</a:t>
            </a:r>
            <a:r>
              <a:rPr lang="ru-RU" sz="700" b="1" dirty="0">
                <a:solidFill>
                  <a:schemeClr val="bg2">
                    <a:lumMod val="50000"/>
                  </a:schemeClr>
                </a:solidFill>
              </a:rPr>
              <a:t>/</a:t>
            </a:r>
            <a:r>
              <a:rPr lang="en-US" sz="700" b="1" dirty="0">
                <a:solidFill>
                  <a:schemeClr val="bg2">
                    <a:lumMod val="50000"/>
                  </a:schemeClr>
                </a:solidFill>
              </a:rPr>
              <a:t>public</a:t>
            </a:r>
            <a:r>
              <a:rPr lang="ru-RU" sz="700" b="1" dirty="0" smtClean="0">
                <a:solidFill>
                  <a:schemeClr val="bg2">
                    <a:lumMod val="50000"/>
                  </a:schemeClr>
                </a:solidFill>
              </a:rPr>
              <a:t>220670035 </a:t>
            </a:r>
            <a:endParaRPr lang="ru-RU" sz="1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37158" y="2797532"/>
            <a:ext cx="1403350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>
                <a:solidFill>
                  <a:schemeClr val="bg2">
                    <a:lumMod val="50000"/>
                  </a:schemeClr>
                </a:solidFill>
              </a:rPr>
              <a:t>ok</a:t>
            </a:r>
            <a:r>
              <a:rPr lang="ru-RU" sz="700" b="1" dirty="0">
                <a:solidFill>
                  <a:schemeClr val="bg2">
                    <a:lumMod val="50000"/>
                  </a:schemeClr>
                </a:solidFill>
              </a:rPr>
              <a:t>.</a:t>
            </a:r>
            <a:r>
              <a:rPr lang="en-US" sz="700" b="1" dirty="0" err="1">
                <a:solidFill>
                  <a:schemeClr val="bg2">
                    <a:lumMod val="50000"/>
                  </a:schemeClr>
                </a:solidFill>
              </a:rPr>
              <a:t>ru</a:t>
            </a:r>
            <a:r>
              <a:rPr lang="ru-RU" sz="700" b="1" dirty="0">
                <a:solidFill>
                  <a:schemeClr val="bg2">
                    <a:lumMod val="50000"/>
                  </a:schemeClr>
                </a:solidFill>
              </a:rPr>
              <a:t>/</a:t>
            </a:r>
            <a:r>
              <a:rPr lang="en-US" sz="700" b="1" dirty="0">
                <a:solidFill>
                  <a:schemeClr val="bg2">
                    <a:lumMod val="50000"/>
                  </a:schemeClr>
                </a:solidFill>
              </a:rPr>
              <a:t>group</a:t>
            </a:r>
            <a:r>
              <a:rPr lang="ru-RU" sz="700" b="1" dirty="0">
                <a:solidFill>
                  <a:schemeClr val="bg2">
                    <a:lumMod val="50000"/>
                  </a:schemeClr>
                </a:solidFill>
              </a:rPr>
              <a:t>/70000002388672</a:t>
            </a:r>
            <a:endParaRPr lang="ru-RU" sz="1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446479" y="2797533"/>
            <a:ext cx="1138972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>
                <a:solidFill>
                  <a:schemeClr val="bg2">
                    <a:lumMod val="50000"/>
                  </a:schemeClr>
                </a:solidFill>
              </a:rPr>
              <a:t>t</a:t>
            </a:r>
            <a:r>
              <a:rPr lang="ru-RU" sz="700" b="1" dirty="0">
                <a:solidFill>
                  <a:schemeClr val="bg2">
                    <a:lumMod val="50000"/>
                  </a:schemeClr>
                </a:solidFill>
              </a:rPr>
              <a:t>.</a:t>
            </a:r>
            <a:r>
              <a:rPr lang="en-US" sz="700" b="1" dirty="0">
                <a:solidFill>
                  <a:schemeClr val="bg2">
                    <a:lumMod val="50000"/>
                  </a:schemeClr>
                </a:solidFill>
              </a:rPr>
              <a:t>me</a:t>
            </a:r>
            <a:r>
              <a:rPr lang="ru-RU" sz="700" b="1" dirty="0">
                <a:solidFill>
                  <a:schemeClr val="bg2">
                    <a:lumMod val="50000"/>
                  </a:schemeClr>
                </a:solidFill>
              </a:rPr>
              <a:t>/</a:t>
            </a:r>
            <a:r>
              <a:rPr lang="en-US" sz="700" b="1" dirty="0" err="1">
                <a:solidFill>
                  <a:schemeClr val="bg2">
                    <a:lumMod val="50000"/>
                  </a:schemeClr>
                </a:solidFill>
              </a:rPr>
              <a:t>ms</a:t>
            </a:r>
            <a:r>
              <a:rPr lang="ru-RU" sz="700" b="1" dirty="0">
                <a:solidFill>
                  <a:schemeClr val="bg2">
                    <a:lumMod val="50000"/>
                  </a:schemeClr>
                </a:solidFill>
              </a:rPr>
              <a:t>_</a:t>
            </a:r>
            <a:r>
              <a:rPr lang="en-US" sz="700" b="1" dirty="0" err="1">
                <a:solidFill>
                  <a:schemeClr val="bg2">
                    <a:lumMod val="50000"/>
                  </a:schemeClr>
                </a:solidFill>
              </a:rPr>
              <a:t>ufk</a:t>
            </a:r>
            <a:r>
              <a:rPr lang="ru-RU" sz="700" b="1" dirty="0">
                <a:solidFill>
                  <a:schemeClr val="bg2">
                    <a:lumMod val="50000"/>
                  </a:schemeClr>
                </a:solidFill>
              </a:rPr>
              <a:t>_</a:t>
            </a:r>
            <a:r>
              <a:rPr lang="en-US" sz="700" b="1" dirty="0" err="1" smtClean="0">
                <a:solidFill>
                  <a:schemeClr val="bg2">
                    <a:lumMod val="50000"/>
                  </a:schemeClr>
                </a:solidFill>
              </a:rPr>
              <a:t>omsk</a:t>
            </a:r>
            <a:endParaRPr lang="ru-RU" sz="7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75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www.omsk.roskazna.gov.ru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Омск,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202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4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57023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939"/>
          <a:stretch/>
        </p:blipFill>
        <p:spPr>
          <a:xfrm>
            <a:off x="139700" y="43319"/>
            <a:ext cx="340747" cy="3599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3601" y="130939"/>
            <a:ext cx="124906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smtClean="0">
                <a:solidFill>
                  <a:srgbClr val="11437F"/>
                </a:solidFill>
              </a:rPr>
              <a:t>УФК ПО ОМСКОЙ ОБЛАСТИ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89086" y="69384"/>
            <a:ext cx="326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Механизм 1. Реализация принципа информационной открытости в УФК по Омской области</a:t>
            </a:r>
            <a:endParaRPr lang="ru-RU" sz="9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9336" y="1043544"/>
            <a:ext cx="506945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dirty="0" smtClean="0">
                <a:solidFill>
                  <a:schemeClr val="tx2">
                    <a:lumMod val="50000"/>
                  </a:schemeClr>
                </a:solidFill>
              </a:rPr>
              <a:t>Информация о сроках подготовки ответов на обращения граждан и организаций за </a:t>
            </a:r>
            <a:r>
              <a:rPr lang="ru-RU" sz="700" b="1" dirty="0" smtClean="0">
                <a:solidFill>
                  <a:schemeClr val="tx2">
                    <a:lumMod val="50000"/>
                  </a:schemeClr>
                </a:solidFill>
              </a:rPr>
              <a:t>2023 год</a:t>
            </a:r>
            <a:endParaRPr lang="ru-RU" sz="7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8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1136833"/>
              </p:ext>
            </p:extLst>
          </p:nvPr>
        </p:nvGraphicFramePr>
        <p:xfrm>
          <a:off x="475336" y="1201859"/>
          <a:ext cx="4823202" cy="1722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2458783"/>
              </p:ext>
            </p:extLst>
          </p:nvPr>
        </p:nvGraphicFramePr>
        <p:xfrm>
          <a:off x="363511" y="555625"/>
          <a:ext cx="497527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75278"/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700" b="1" dirty="0" smtClean="0">
                          <a:solidFill>
                            <a:srgbClr val="11437F"/>
                          </a:solidFill>
                          <a:latin typeface="+mn-lt"/>
                        </a:rPr>
                        <a:t>В УФК по Омской области применяются сокращённые сроки предоставления информации по обращениям граждан и организаций (в отношении отдельных видов информации)</a:t>
                      </a:r>
                      <a:endParaRPr lang="ru-RU" sz="9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775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www.omsk.roskazna.gov.ru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Омск,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202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4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57023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939"/>
          <a:stretch/>
        </p:blipFill>
        <p:spPr>
          <a:xfrm>
            <a:off x="139700" y="43319"/>
            <a:ext cx="340747" cy="3599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3601" y="130939"/>
            <a:ext cx="124906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smtClean="0">
                <a:solidFill>
                  <a:srgbClr val="11437F"/>
                </a:solidFill>
              </a:rPr>
              <a:t>УФК ПО ОМСКОЙ ОБЛАСТИ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89086" y="69384"/>
            <a:ext cx="326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Механизм 2. Обеспечение работы с открытыми данными в УФК по Омской области</a:t>
            </a:r>
            <a:endParaRPr lang="ru-RU" sz="9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4985687"/>
              </p:ext>
            </p:extLst>
          </p:nvPr>
        </p:nvGraphicFramePr>
        <p:xfrm>
          <a:off x="145715" y="787000"/>
          <a:ext cx="5477144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39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5111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520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52400">
                <a:tc>
                  <a:txBody>
                    <a:bodyPr/>
                    <a:lstStyle/>
                    <a:p>
                      <a:pPr algn="l"/>
                      <a:r>
                        <a:rPr lang="ru-RU" sz="600" dirty="0" smtClean="0">
                          <a:solidFill>
                            <a:srgbClr val="11437F"/>
                          </a:solidFill>
                          <a:latin typeface="+mn-lt"/>
                        </a:rPr>
                        <a:t>Информация,</a:t>
                      </a:r>
                      <a:r>
                        <a:rPr lang="ru-RU" sz="600" baseline="0" dirty="0" smtClean="0">
                          <a:solidFill>
                            <a:srgbClr val="11437F"/>
                          </a:solidFill>
                          <a:latin typeface="+mn-lt"/>
                        </a:rPr>
                        <a:t> размещённая на сайте</a:t>
                      </a:r>
                      <a:endParaRPr lang="ru-RU" sz="600" dirty="0">
                        <a:solidFill>
                          <a:srgbClr val="11437F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 smtClean="0">
                          <a:solidFill>
                            <a:srgbClr val="11437F"/>
                          </a:solidFill>
                          <a:latin typeface="+mn-lt"/>
                        </a:rPr>
                        <a:t>Раздел сайта</a:t>
                      </a:r>
                      <a:endParaRPr lang="ru-RU" sz="600" dirty="0">
                        <a:solidFill>
                          <a:srgbClr val="11437F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 smtClean="0">
                          <a:solidFill>
                            <a:srgbClr val="11437F"/>
                          </a:solidFill>
                          <a:latin typeface="+mn-lt"/>
                        </a:rPr>
                        <a:t>Ссылка на раздел сайта</a:t>
                      </a:r>
                      <a:endParaRPr lang="ru-RU" sz="600" dirty="0">
                        <a:solidFill>
                          <a:srgbClr val="11437F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r>
                        <a:rPr lang="ru-RU" sz="500" dirty="0" smtClean="0">
                          <a:latin typeface="+mn-lt"/>
                        </a:rPr>
                        <a:t>Информация, публикуемая в формате открытых данных</a:t>
                      </a:r>
                    </a:p>
                    <a:p>
                      <a:r>
                        <a:rPr lang="ru-RU" sz="500" dirty="0" smtClean="0">
                          <a:latin typeface="+mn-lt"/>
                        </a:rPr>
                        <a:t>Размещено</a:t>
                      </a:r>
                      <a:r>
                        <a:rPr lang="ru-RU" sz="500" baseline="0" dirty="0" smtClean="0">
                          <a:latin typeface="+mn-lt"/>
                        </a:rPr>
                        <a:t> 12 наборов открытых данных</a:t>
                      </a:r>
                      <a:endParaRPr lang="ru-RU" sz="50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5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Иная деятельность/Открытое правительство/Открытые данные</a:t>
                      </a:r>
                      <a:endParaRPr lang="ru-RU" sz="5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500" b="1" dirty="0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http://omsk.roskazna</a:t>
                      </a:r>
                      <a:r>
                        <a:rPr lang="en-US" sz="500" b="1" dirty="0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.</a:t>
                      </a:r>
                      <a:r>
                        <a:rPr lang="en-US" sz="50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gov</a:t>
                      </a:r>
                      <a:r>
                        <a:rPr lang="ru-RU" sz="500" b="1" dirty="0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.</a:t>
                      </a:r>
                      <a:r>
                        <a:rPr lang="ru-RU" sz="50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ru</a:t>
                      </a:r>
                      <a:r>
                        <a:rPr lang="ru-RU" sz="500" b="1" dirty="0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/</a:t>
                      </a:r>
                      <a:r>
                        <a:rPr lang="ru-RU" sz="50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opendata</a:t>
                      </a:r>
                      <a:endParaRPr lang="ru-RU" sz="50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39700" y="545210"/>
            <a:ext cx="5562600" cy="216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/>
              <a:t>На официальном сайте УФК по Омской области</a:t>
            </a:r>
            <a:r>
              <a:rPr lang="ru-RU" sz="900" dirty="0">
                <a:solidFill>
                  <a:schemeClr val="bg1"/>
                </a:solidFill>
              </a:rPr>
              <a:t> </a:t>
            </a:r>
            <a:r>
              <a:rPr lang="ru-RU" sz="900" dirty="0">
                <a:solidFill>
                  <a:srgbClr val="002060"/>
                </a:solidFill>
                <a:hlinkClick r:id="rId4"/>
              </a:rPr>
              <a:t>http://</a:t>
            </a:r>
            <a:r>
              <a:rPr lang="ru-RU" sz="900" dirty="0" smtClean="0">
                <a:solidFill>
                  <a:srgbClr val="002060"/>
                </a:solidFill>
                <a:hlinkClick r:id="rId4"/>
              </a:rPr>
              <a:t>omsk.roskazna</a:t>
            </a:r>
            <a:r>
              <a:rPr lang="en-US" sz="900" dirty="0" smtClean="0">
                <a:solidFill>
                  <a:srgbClr val="002060"/>
                </a:solidFill>
                <a:hlinkClick r:id="rId4"/>
              </a:rPr>
              <a:t>.</a:t>
            </a:r>
            <a:r>
              <a:rPr lang="en-US" sz="900" dirty="0" err="1" smtClean="0">
                <a:solidFill>
                  <a:srgbClr val="002060"/>
                </a:solidFill>
                <a:hlinkClick r:id="rId4"/>
              </a:rPr>
              <a:t>gov</a:t>
            </a:r>
            <a:r>
              <a:rPr lang="ru-RU" sz="900" dirty="0" smtClean="0">
                <a:solidFill>
                  <a:srgbClr val="002060"/>
                </a:solidFill>
                <a:hlinkClick r:id="rId4"/>
              </a:rPr>
              <a:t>.</a:t>
            </a:r>
            <a:r>
              <a:rPr lang="ru-RU" sz="900" dirty="0" err="1" smtClean="0">
                <a:solidFill>
                  <a:srgbClr val="002060"/>
                </a:solidFill>
                <a:hlinkClick r:id="rId4"/>
              </a:rPr>
              <a:t>ru</a:t>
            </a:r>
            <a:r>
              <a:rPr lang="ru-RU" sz="900" dirty="0" smtClean="0">
                <a:solidFill>
                  <a:srgbClr val="002060"/>
                </a:solidFill>
              </a:rPr>
              <a:t> </a:t>
            </a:r>
            <a:r>
              <a:rPr lang="ru-RU" sz="900" dirty="0" smtClean="0"/>
              <a:t>размещено</a:t>
            </a:r>
            <a:r>
              <a:rPr lang="ru-RU" sz="900" dirty="0"/>
              <a:t>:</a:t>
            </a:r>
          </a:p>
        </p:txBody>
      </p:sp>
      <p:pic>
        <p:nvPicPr>
          <p:cNvPr id="13" name="Рисунок 1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1317625"/>
            <a:ext cx="2590800" cy="1600200"/>
          </a:xfrm>
          <a:prstGeom prst="rect">
            <a:avLst/>
          </a:prstGeom>
        </p:spPr>
      </p:pic>
      <p:pic>
        <p:nvPicPr>
          <p:cNvPr id="16" name="Рисунок 15"/>
          <p:cNvPicPr/>
          <p:nvPr/>
        </p:nvPicPr>
        <p:blipFill>
          <a:blip r:embed="rId6"/>
          <a:stretch>
            <a:fillRect/>
          </a:stretch>
        </p:blipFill>
        <p:spPr>
          <a:xfrm>
            <a:off x="2806700" y="1317625"/>
            <a:ext cx="28194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12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www.omsk.roskazna.gov.ru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Омск,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202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4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57023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939"/>
          <a:stretch/>
        </p:blipFill>
        <p:spPr>
          <a:xfrm>
            <a:off x="139700" y="43319"/>
            <a:ext cx="340747" cy="3599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3601" y="130939"/>
            <a:ext cx="124906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smtClean="0">
                <a:solidFill>
                  <a:srgbClr val="11437F"/>
                </a:solidFill>
              </a:rPr>
              <a:t>УФК ПО ОМСКОЙ ОБЛАСТИ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89086" y="69384"/>
            <a:ext cx="326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Механизм 3. Формирование публичной отчётности </a:t>
            </a:r>
            <a:br>
              <a:rPr lang="ru-RU" sz="9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УФК по Омской области</a:t>
            </a:r>
            <a:endParaRPr lang="ru-RU" sz="9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034859"/>
              </p:ext>
            </p:extLst>
          </p:nvPr>
        </p:nvGraphicFramePr>
        <p:xfrm>
          <a:off x="139700" y="627599"/>
          <a:ext cx="556260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16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7999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809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78598">
                <a:tc>
                  <a:txBody>
                    <a:bodyPr/>
                    <a:lstStyle/>
                    <a:p>
                      <a:pPr algn="l"/>
                      <a:r>
                        <a:rPr lang="ru-RU" sz="600" dirty="0" smtClean="0">
                          <a:solidFill>
                            <a:srgbClr val="11437F"/>
                          </a:solidFill>
                          <a:latin typeface="+mn-lt"/>
                        </a:rPr>
                        <a:t>Информация,</a:t>
                      </a:r>
                      <a:r>
                        <a:rPr lang="ru-RU" sz="600" baseline="0" dirty="0" smtClean="0">
                          <a:solidFill>
                            <a:srgbClr val="11437F"/>
                          </a:solidFill>
                          <a:latin typeface="+mn-lt"/>
                        </a:rPr>
                        <a:t> размещённая на сайте</a:t>
                      </a:r>
                      <a:endParaRPr lang="ru-RU" sz="600" dirty="0">
                        <a:solidFill>
                          <a:srgbClr val="11437F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 smtClean="0">
                          <a:solidFill>
                            <a:srgbClr val="11437F"/>
                          </a:solidFill>
                          <a:latin typeface="+mn-lt"/>
                        </a:rPr>
                        <a:t>Раздел сайта</a:t>
                      </a:r>
                      <a:endParaRPr lang="ru-RU" sz="600" dirty="0">
                        <a:solidFill>
                          <a:srgbClr val="11437F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 smtClean="0">
                          <a:solidFill>
                            <a:srgbClr val="11437F"/>
                          </a:solidFill>
                          <a:latin typeface="+mn-lt"/>
                        </a:rPr>
                        <a:t>Ссылка на раздел сайта</a:t>
                      </a:r>
                      <a:endParaRPr lang="ru-RU" sz="600" dirty="0">
                        <a:solidFill>
                          <a:srgbClr val="11437F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3248">
                <a:tc>
                  <a:txBody>
                    <a:bodyPr/>
                    <a:lstStyle/>
                    <a:p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Проект итогового отчёта о результатах деятельности УФК</a:t>
                      </a:r>
                      <a:r>
                        <a:rPr lang="ru-RU" sz="45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по Омской области за 2022 год</a:t>
                      </a:r>
                      <a:endParaRPr lang="ru-RU" sz="45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Об УФК/Планы и отчёты</a:t>
                      </a:r>
                    </a:p>
                    <a:p>
                      <a:pPr algn="l"/>
                      <a:endParaRPr lang="ru-RU" sz="45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http://omsk.roskazna</a:t>
                      </a:r>
                      <a:r>
                        <a:rPr lang="en-US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.</a:t>
                      </a:r>
                      <a:r>
                        <a:rPr lang="en-US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gov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.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ru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/o-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kaznachejstve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/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plany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-i-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otchety</a:t>
                      </a:r>
                      <a:endParaRPr lang="ru-RU" sz="450" dirty="0" smtClean="0">
                        <a:latin typeface="+mn-lt"/>
                      </a:endParaRPr>
                    </a:p>
                    <a:p>
                      <a:pPr algn="l"/>
                      <a:endParaRPr lang="ru-RU" sz="45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23248">
                <a:tc>
                  <a:txBody>
                    <a:bodyPr/>
                    <a:lstStyle/>
                    <a:p>
                      <a:r>
                        <a:rPr lang="ru-RU" sz="450" dirty="0" smtClean="0">
                          <a:latin typeface="+mn-lt"/>
                        </a:rPr>
                        <a:t>Итоговый отчёт о результатах деятельности УФК по Омской области за 2022 год</a:t>
                      </a:r>
                      <a:endParaRPr lang="ru-RU" sz="45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ru-RU" sz="5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ru-RU" sz="50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23248">
                <a:tc>
                  <a:txBody>
                    <a:bodyPr/>
                    <a:lstStyle/>
                    <a:p>
                      <a:r>
                        <a:rPr lang="ru-RU" sz="450" baseline="0" dirty="0" smtClean="0">
                          <a:latin typeface="+mn-lt"/>
                        </a:rPr>
                        <a:t>План ведомственного контроля и аудита на 2023 </a:t>
                      </a:r>
                      <a:r>
                        <a:rPr lang="ru-RU" sz="450" baseline="0" dirty="0" smtClean="0">
                          <a:latin typeface="+mn-lt"/>
                        </a:rPr>
                        <a:t>год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baseline="0" dirty="0" smtClean="0">
                          <a:latin typeface="+mn-lt"/>
                        </a:rPr>
                        <a:t>План ведомственного контроля и аудита на 2024 год</a:t>
                      </a:r>
                      <a:endParaRPr lang="ru-RU" sz="45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Иная деятельность/Контроль и аудит/Внутренний контроль и внутренний аудит/Планы проверок</a:t>
                      </a:r>
                      <a:endParaRPr lang="ru-RU" sz="45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4"/>
                        </a:rPr>
                        <a:t>http://omsk.roskazna.</a:t>
                      </a:r>
                      <a:r>
                        <a:rPr lang="en-US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4"/>
                        </a:rPr>
                        <a:t>gov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4"/>
                        </a:rPr>
                        <a:t>.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4"/>
                        </a:rPr>
                        <a:t>ru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4"/>
                        </a:rPr>
                        <a:t>/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4"/>
                        </a:rPr>
                        <a:t>inaya-deyatelnost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4"/>
                        </a:rPr>
                        <a:t>/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4"/>
                        </a:rPr>
                        <a:t>kontrol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4"/>
                        </a:rPr>
                        <a:t>-i-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4"/>
                        </a:rPr>
                        <a:t>audit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4"/>
                        </a:rPr>
                        <a:t>/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4"/>
                        </a:rPr>
                        <a:t>vnutrennij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4"/>
                        </a:rPr>
                        <a:t>-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4"/>
                        </a:rPr>
                        <a:t>kontrol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4"/>
                        </a:rPr>
                        <a:t>-i-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4"/>
                        </a:rPr>
                        <a:t>vnutrennij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4"/>
                        </a:rPr>
                        <a:t>-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4"/>
                        </a:rPr>
                        <a:t>audit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4"/>
                        </a:rPr>
                        <a:t>/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4"/>
                        </a:rPr>
                        <a:t>plany-proverok</a:t>
                      </a:r>
                      <a:endParaRPr lang="ru-RU" sz="45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7196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dirty="0" smtClean="0">
                          <a:latin typeface="+mn-lt"/>
                        </a:rPr>
                        <a:t>План проведения аудиторских мероприятий </a:t>
                      </a:r>
                      <a:r>
                        <a:rPr lang="ru-RU" sz="450" dirty="0" smtClean="0">
                          <a:latin typeface="+mn-lt"/>
                        </a:rPr>
                        <a:t>на </a:t>
                      </a:r>
                      <a:r>
                        <a:rPr lang="ru-RU" sz="450" dirty="0" smtClean="0">
                          <a:latin typeface="+mn-lt"/>
                        </a:rPr>
                        <a:t>2023 </a:t>
                      </a:r>
                      <a:r>
                        <a:rPr lang="ru-RU" sz="450" dirty="0" smtClean="0">
                          <a:latin typeface="+mn-lt"/>
                        </a:rPr>
                        <a:t>год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dirty="0" smtClean="0">
                          <a:latin typeface="+mn-lt"/>
                        </a:rPr>
                        <a:t>План проведения аудиторских мероприятий на 2024 год и период до срока представления индивидуальной</a:t>
                      </a:r>
                      <a:r>
                        <a:rPr lang="ru-RU" sz="450" baseline="0" dirty="0" smtClean="0">
                          <a:latin typeface="+mn-lt"/>
                        </a:rPr>
                        <a:t> годовой бюджетной отчетности за 2024 год</a:t>
                      </a:r>
                      <a:r>
                        <a:rPr lang="ru-RU" sz="450" dirty="0" smtClean="0">
                          <a:latin typeface="+mn-lt"/>
                        </a:rPr>
                        <a:t> </a:t>
                      </a:r>
                      <a:endParaRPr lang="ru-RU" sz="45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40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3248">
                <a:tc>
                  <a:txBody>
                    <a:bodyPr/>
                    <a:lstStyle/>
                    <a:p>
                      <a:r>
                        <a:rPr lang="ru-RU" sz="450" dirty="0" smtClean="0">
                          <a:latin typeface="+mn-lt"/>
                        </a:rPr>
                        <a:t>Графики</a:t>
                      </a:r>
                      <a:r>
                        <a:rPr lang="ru-RU" sz="450" baseline="0" dirty="0" smtClean="0">
                          <a:latin typeface="+mn-lt"/>
                        </a:rPr>
                        <a:t> проведения проверок УФК по Омской области на 1, 2, </a:t>
                      </a:r>
                      <a:r>
                        <a:rPr lang="ru-RU" sz="450" baseline="0" dirty="0" smtClean="0">
                          <a:latin typeface="+mn-lt"/>
                        </a:rPr>
                        <a:t>3, 4 </a:t>
                      </a:r>
                      <a:r>
                        <a:rPr lang="ru-RU" sz="450" baseline="0" dirty="0" smtClean="0">
                          <a:latin typeface="+mn-lt"/>
                        </a:rPr>
                        <a:t>кварталы 2023 года</a:t>
                      </a: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Иная деятельность/Контроль и аудит/Внутренний контроль и внутренний аудит/Графики проверок</a:t>
                      </a:r>
                      <a:endParaRPr lang="ru-RU" sz="45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5"/>
                        </a:rPr>
                        <a:t>http://omsk.roskazna</a:t>
                      </a:r>
                      <a:r>
                        <a:rPr lang="en-US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5"/>
                        </a:rPr>
                        <a:t>.</a:t>
                      </a:r>
                      <a:r>
                        <a:rPr lang="en-US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5"/>
                        </a:rPr>
                        <a:t>gov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5"/>
                        </a:rPr>
                        <a:t>.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5"/>
                        </a:rPr>
                        <a:t>ru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5"/>
                        </a:rPr>
                        <a:t>/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5"/>
                        </a:rPr>
                        <a:t>inaya-deyatelnost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5"/>
                        </a:rPr>
                        <a:t>/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5"/>
                        </a:rPr>
                        <a:t>kontrol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5"/>
                        </a:rPr>
                        <a:t>-i-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5"/>
                        </a:rPr>
                        <a:t>audit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5"/>
                        </a:rPr>
                        <a:t>/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5"/>
                        </a:rPr>
                        <a:t>vnutrennij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5"/>
                        </a:rPr>
                        <a:t>-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5"/>
                        </a:rPr>
                        <a:t>kontrol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5"/>
                        </a:rPr>
                        <a:t>-i-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5"/>
                        </a:rPr>
                        <a:t>vnutrennij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5"/>
                        </a:rPr>
                        <a:t>-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5"/>
                        </a:rPr>
                        <a:t>audit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5"/>
                        </a:rPr>
                        <a:t>/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5"/>
                        </a:rPr>
                        <a:t>grafiki-proverok</a:t>
                      </a:r>
                      <a:endParaRPr lang="ru-RU" sz="45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0222">
                <a:tc>
                  <a:txBody>
                    <a:bodyPr/>
                    <a:lstStyle/>
                    <a:p>
                      <a:r>
                        <a:rPr lang="ru-RU" sz="450" dirty="0" smtClean="0">
                          <a:latin typeface="+mn-lt"/>
                        </a:rPr>
                        <a:t>Информация об осуществлении</a:t>
                      </a:r>
                      <a:r>
                        <a:rPr lang="ru-RU" sz="450" baseline="0" dirty="0" smtClean="0">
                          <a:latin typeface="+mn-lt"/>
                        </a:rPr>
                        <a:t> УФК по Омской области ведомственного контроля по состоянию на 1 апреля, </a:t>
                      </a:r>
                    </a:p>
                    <a:p>
                      <a:r>
                        <a:rPr lang="ru-RU" sz="450" baseline="0" dirty="0" smtClean="0">
                          <a:latin typeface="+mn-lt"/>
                        </a:rPr>
                        <a:t>1 </a:t>
                      </a:r>
                      <a:r>
                        <a:rPr lang="ru-RU" sz="450" baseline="0" dirty="0" smtClean="0">
                          <a:latin typeface="+mn-lt"/>
                        </a:rPr>
                        <a:t>июля, 1 октября </a:t>
                      </a:r>
                      <a:r>
                        <a:rPr lang="ru-RU" sz="450" baseline="0" dirty="0" smtClean="0">
                          <a:latin typeface="+mn-lt"/>
                        </a:rPr>
                        <a:t>2023 </a:t>
                      </a:r>
                      <a:r>
                        <a:rPr lang="ru-RU" sz="450" baseline="0" dirty="0" smtClean="0">
                          <a:latin typeface="+mn-lt"/>
                        </a:rPr>
                        <a:t>года, 1 января 2024 года</a:t>
                      </a:r>
                      <a:endParaRPr lang="ru-RU" sz="45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Иная деятельность/Контроль и аудит/ Внутренний контроль и внутренний аудит/ Сводная информация о проверках, проведенных </a:t>
                      </a:r>
                      <a:r>
                        <a:rPr lang="ru-RU" sz="45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ОВКиА</a:t>
                      </a:r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в ТОФК</a:t>
                      </a:r>
                      <a:endParaRPr lang="ru-RU" sz="45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http://omsk.roskazna</a:t>
                      </a:r>
                      <a:r>
                        <a:rPr lang="en-US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.</a:t>
                      </a:r>
                      <a:r>
                        <a:rPr lang="en-US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gov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.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ru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//inaya-deyatelnost/kontrol-i-audit/vnutrennij-kontrol-i-vnutrennij-audit/svodnaya-informaciya-o-proverkakh-provedennykh-ovkia-v-tofk</a:t>
                      </a:r>
                      <a:endParaRPr lang="ru-RU" sz="45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0222">
                <a:tc>
                  <a:txBody>
                    <a:bodyPr/>
                    <a:lstStyle/>
                    <a:p>
                      <a:r>
                        <a:rPr lang="ru-RU" sz="450" dirty="0" smtClean="0">
                          <a:latin typeface="+mn-lt"/>
                        </a:rPr>
                        <a:t>Информация о контрольных мероприятиях, проведённых Отделом внутреннего контроля и аудита УФК по Омской области</a:t>
                      </a:r>
                      <a:endParaRPr lang="ru-RU" sz="45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5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50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7196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dirty="0" smtClean="0">
                          <a:latin typeface="+mn-lt"/>
                        </a:rPr>
                        <a:t>Информация об осуществлении контрольными и надзорными органами проверок деятельности УФК по Омской области </a:t>
                      </a:r>
                      <a:r>
                        <a:rPr lang="ru-RU" sz="450" baseline="0" dirty="0" smtClean="0">
                          <a:latin typeface="+mn-lt"/>
                        </a:rPr>
                        <a:t>по состоянию на 1 апреля, 1 </a:t>
                      </a:r>
                      <a:r>
                        <a:rPr lang="ru-RU" sz="450" baseline="0" dirty="0" smtClean="0">
                          <a:latin typeface="+mn-lt"/>
                        </a:rPr>
                        <a:t>июля, 1 октября 2023 года, 1 января 2024 года</a:t>
                      </a:r>
                      <a:endParaRPr lang="ru-RU" sz="45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Иная деятельность/Контроль и аудит/Внешний контроль и внешний аудит/Результаты проверок, проведённых КНО в УФК</a:t>
                      </a:r>
                      <a:endParaRPr lang="ru-RU" sz="45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7"/>
                        </a:rPr>
                        <a:t>http://omsk.roskazna</a:t>
                      </a:r>
                      <a:r>
                        <a:rPr lang="en-US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7"/>
                        </a:rPr>
                        <a:t>.</a:t>
                      </a:r>
                      <a:r>
                        <a:rPr lang="en-US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7"/>
                        </a:rPr>
                        <a:t>gov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7"/>
                        </a:rPr>
                        <a:t>.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7"/>
                        </a:rPr>
                        <a:t>ru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7"/>
                        </a:rPr>
                        <a:t>//inaya-deyatelnost/kontrol-i-audit/vneshnij-kontrol-i-vneshnij-audit/rezultaty-proverok-provedennykh-kno-v-ufk</a:t>
                      </a:r>
                      <a:endParaRPr lang="ru-RU" sz="45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39700" y="438716"/>
            <a:ext cx="5562600" cy="216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/>
              <a:t>На официальном сайте УФК по Омской области</a:t>
            </a:r>
            <a:r>
              <a:rPr lang="ru-RU" sz="900" dirty="0">
                <a:solidFill>
                  <a:schemeClr val="bg1"/>
                </a:solidFill>
              </a:rPr>
              <a:t> </a:t>
            </a:r>
            <a:r>
              <a:rPr lang="ru-RU" sz="900" dirty="0">
                <a:solidFill>
                  <a:srgbClr val="002060"/>
                </a:solidFill>
                <a:hlinkClick r:id="rId8"/>
              </a:rPr>
              <a:t>http://</a:t>
            </a:r>
            <a:r>
              <a:rPr lang="ru-RU" sz="900" dirty="0" smtClean="0">
                <a:solidFill>
                  <a:srgbClr val="002060"/>
                </a:solidFill>
                <a:hlinkClick r:id="rId8"/>
              </a:rPr>
              <a:t>omsk.roskazna</a:t>
            </a:r>
            <a:r>
              <a:rPr lang="en-US" sz="900" dirty="0" smtClean="0">
                <a:solidFill>
                  <a:srgbClr val="002060"/>
                </a:solidFill>
                <a:hlinkClick r:id="rId8"/>
              </a:rPr>
              <a:t>.</a:t>
            </a:r>
            <a:r>
              <a:rPr lang="en-US" sz="900" dirty="0" err="1" smtClean="0">
                <a:solidFill>
                  <a:srgbClr val="002060"/>
                </a:solidFill>
                <a:hlinkClick r:id="rId8"/>
              </a:rPr>
              <a:t>gov</a:t>
            </a:r>
            <a:r>
              <a:rPr lang="ru-RU" sz="900" dirty="0" smtClean="0">
                <a:solidFill>
                  <a:srgbClr val="002060"/>
                </a:solidFill>
                <a:hlinkClick r:id="rId8"/>
              </a:rPr>
              <a:t>.</a:t>
            </a:r>
            <a:r>
              <a:rPr lang="ru-RU" sz="900" dirty="0" err="1" smtClean="0">
                <a:solidFill>
                  <a:srgbClr val="002060"/>
                </a:solidFill>
                <a:hlinkClick r:id="rId8"/>
              </a:rPr>
              <a:t>ru</a:t>
            </a:r>
            <a:r>
              <a:rPr lang="ru-RU" sz="900" dirty="0" smtClean="0">
                <a:solidFill>
                  <a:srgbClr val="002060"/>
                </a:solidFill>
              </a:rPr>
              <a:t> </a:t>
            </a:r>
            <a:r>
              <a:rPr lang="ru-RU" sz="900" dirty="0" smtClean="0"/>
              <a:t>размещено</a:t>
            </a:r>
            <a:r>
              <a:rPr lang="ru-RU" sz="9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4562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www.omsk.roskazna.gov.ru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Омск,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202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4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57023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939"/>
          <a:stretch/>
        </p:blipFill>
        <p:spPr>
          <a:xfrm>
            <a:off x="139700" y="43319"/>
            <a:ext cx="340747" cy="3599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3601" y="130939"/>
            <a:ext cx="124906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smtClean="0">
                <a:solidFill>
                  <a:srgbClr val="11437F"/>
                </a:solidFill>
              </a:rPr>
              <a:t>УФК ПО ОМСКОЙ ОБЛАСТИ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89086" y="69384"/>
            <a:ext cx="326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Механизм 3. Формирование публичной отчётности </a:t>
            </a:r>
            <a:br>
              <a:rPr lang="ru-RU" sz="9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УФК по Омской области</a:t>
            </a:r>
            <a:endParaRPr lang="ru-RU" sz="9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069445"/>
              </p:ext>
            </p:extLst>
          </p:nvPr>
        </p:nvGraphicFramePr>
        <p:xfrm>
          <a:off x="139700" y="655698"/>
          <a:ext cx="5562600" cy="2333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16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7999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809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76574">
                <a:tc>
                  <a:txBody>
                    <a:bodyPr/>
                    <a:lstStyle/>
                    <a:p>
                      <a:pPr algn="l"/>
                      <a:r>
                        <a:rPr lang="ru-RU" sz="600" dirty="0" smtClean="0">
                          <a:solidFill>
                            <a:srgbClr val="11437F"/>
                          </a:solidFill>
                          <a:latin typeface="+mn-lt"/>
                        </a:rPr>
                        <a:t>Информация,</a:t>
                      </a:r>
                      <a:r>
                        <a:rPr lang="ru-RU" sz="600" baseline="0" dirty="0" smtClean="0">
                          <a:solidFill>
                            <a:srgbClr val="11437F"/>
                          </a:solidFill>
                          <a:latin typeface="+mn-lt"/>
                        </a:rPr>
                        <a:t> размещённая на сайте</a:t>
                      </a:r>
                      <a:endParaRPr lang="ru-RU" sz="600" dirty="0">
                        <a:solidFill>
                          <a:srgbClr val="11437F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 smtClean="0">
                          <a:solidFill>
                            <a:srgbClr val="11437F"/>
                          </a:solidFill>
                          <a:latin typeface="+mn-lt"/>
                        </a:rPr>
                        <a:t>Раздел сайта</a:t>
                      </a:r>
                      <a:endParaRPr lang="ru-RU" sz="600" dirty="0">
                        <a:solidFill>
                          <a:srgbClr val="11437F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 smtClean="0">
                          <a:solidFill>
                            <a:srgbClr val="11437F"/>
                          </a:solidFill>
                          <a:latin typeface="+mn-lt"/>
                        </a:rPr>
                        <a:t>Ссылка на раздел сайта</a:t>
                      </a:r>
                      <a:endParaRPr lang="ru-RU" sz="600" dirty="0">
                        <a:solidFill>
                          <a:srgbClr val="11437F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1793">
                <a:tc>
                  <a:txBody>
                    <a:bodyPr/>
                    <a:lstStyle/>
                    <a:p>
                      <a:r>
                        <a:rPr lang="ru-RU" sz="450" dirty="0" smtClean="0">
                          <a:latin typeface="+mn-lt"/>
                        </a:rPr>
                        <a:t>График проведения УФК по Омской области анализа исполнения бюджетных полномочий органов государственного (муниципального) финансового контроля, являющихся органами исполнительной власти</a:t>
                      </a:r>
                      <a:r>
                        <a:rPr lang="ru-RU" sz="450" baseline="0" dirty="0" smtClean="0">
                          <a:latin typeface="+mn-lt"/>
                        </a:rPr>
                        <a:t> субъектов Российской Федерации (органами местных администраций)  (далее – График) на 2023 </a:t>
                      </a:r>
                      <a:r>
                        <a:rPr lang="ru-RU" sz="450" baseline="0" dirty="0" smtClean="0">
                          <a:latin typeface="+mn-lt"/>
                        </a:rPr>
                        <a:t>год</a:t>
                      </a:r>
                    </a:p>
                    <a:p>
                      <a:r>
                        <a:rPr lang="ru-RU" sz="450" baseline="0" dirty="0" smtClean="0">
                          <a:latin typeface="+mn-lt"/>
                        </a:rPr>
                        <a:t>График на 2024 год</a:t>
                      </a:r>
                      <a:endParaRPr lang="ru-RU" sz="450" baseline="0" dirty="0" smtClean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Иная деятельность/Контроль и аудит/Анализ исполнения бюджетных полномочий</a:t>
                      </a:r>
                      <a:endParaRPr lang="ru-RU" sz="45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45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(</a:t>
                      </a:r>
                      <a:r>
                        <a:rPr lang="en-US" sz="450" b="1" dirty="0" smtClean="0">
                          <a:latin typeface="+mn-lt"/>
                          <a:hlinkClick r:id="rId3"/>
                        </a:rPr>
                        <a:t>http://omsk.roskazna.gov.ru//inaya-deyatelnost/kontrol-i-audit/analiz-ispolneniya-bydzhetnykh-polnomochiy/</a:t>
                      </a:r>
                      <a:r>
                        <a:rPr lang="ru-RU" sz="450" b="1" dirty="0" smtClean="0">
                          <a:latin typeface="+mn-lt"/>
                        </a:rPr>
                        <a:t> </a:t>
                      </a:r>
                      <a:endParaRPr lang="ru-RU" sz="450" b="1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602">
                <a:tc>
                  <a:txBody>
                    <a:bodyPr/>
                    <a:lstStyle/>
                    <a:p>
                      <a:r>
                        <a:rPr lang="ru-RU" sz="450" dirty="0" smtClean="0">
                          <a:latin typeface="+mn-lt"/>
                        </a:rPr>
                        <a:t>Информация об исполнении Графика за 2022 год, </a:t>
                      </a:r>
                    </a:p>
                    <a:p>
                      <a:r>
                        <a:rPr lang="ru-RU" sz="450" dirty="0" smtClean="0">
                          <a:latin typeface="+mn-lt"/>
                        </a:rPr>
                        <a:t>за 1 </a:t>
                      </a:r>
                      <a:r>
                        <a:rPr lang="ru-RU" sz="450" dirty="0" smtClean="0">
                          <a:latin typeface="+mn-lt"/>
                        </a:rPr>
                        <a:t>квартал, 1 полугодие, 9 месяцев 2023 </a:t>
                      </a:r>
                      <a:r>
                        <a:rPr lang="ru-RU" sz="450" dirty="0" smtClean="0">
                          <a:latin typeface="+mn-lt"/>
                        </a:rPr>
                        <a:t>года </a:t>
                      </a:r>
                      <a:endParaRPr lang="ru-RU" sz="45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Иная деятельность/Контроль и аудит/Анализ исполнения бюджетных полномочий</a:t>
                      </a:r>
                      <a:endParaRPr lang="ru-RU" sz="45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50" b="1" dirty="0" smtClean="0">
                          <a:latin typeface="+mn-lt"/>
                          <a:hlinkClick r:id="rId3"/>
                        </a:rPr>
                        <a:t>http://omsk.roskazna.gov.ru//inaya-deyatelnost/kontrol-i-audit/analiz-ispolneniya-bydzhetnykh-polnomochiy/</a:t>
                      </a:r>
                      <a:r>
                        <a:rPr lang="ru-RU" sz="450" b="1" dirty="0" smtClean="0">
                          <a:latin typeface="+mn-lt"/>
                        </a:rPr>
                        <a:t> </a:t>
                      </a:r>
                      <a:endParaRPr lang="ru-RU" sz="450" b="1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3147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dirty="0" smtClean="0">
                          <a:latin typeface="+mn-lt"/>
                        </a:rPr>
                        <a:t>План контрольных мероприятий УФК по Омской области в финансово-бюджетной сфере на 2023 год и изменения в </a:t>
                      </a:r>
                      <a:r>
                        <a:rPr lang="ru-RU" sz="450" dirty="0" smtClean="0">
                          <a:latin typeface="+mn-lt"/>
                        </a:rPr>
                        <a:t>него,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dirty="0" smtClean="0">
                          <a:latin typeface="+mn-lt"/>
                        </a:rPr>
                        <a:t>План контрольных мероприятий УФК по Омской области в финансово-бюджетной сфере на 2024 год</a:t>
                      </a:r>
                      <a:endParaRPr lang="ru-RU" sz="45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Иная деятельность/Контрольная и надзорная функции</a:t>
                      </a:r>
                    </a:p>
                    <a:p>
                      <a:endParaRPr lang="ru-RU" sz="45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endParaRPr lang="ru-RU" sz="45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Иная деятельность/Открытое правительство/Открытые данные</a:t>
                      </a:r>
                    </a:p>
                    <a:p>
                      <a:endParaRPr lang="ru-RU" sz="45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endParaRPr lang="ru-RU" sz="45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Новости</a:t>
                      </a:r>
                    </a:p>
                    <a:p>
                      <a:endParaRPr lang="ru-RU" sz="45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en-US" sz="450" b="1" dirty="0" smtClean="0">
                          <a:latin typeface="+mn-lt"/>
                          <a:hlinkClick r:id="rId4"/>
                        </a:rPr>
                        <a:t>http://omsk.roskazna.gov.ru/inaya-deyatelnost/kontrolnaya-i-nadzornaya-funktsii</a:t>
                      </a:r>
                      <a:r>
                        <a:rPr lang="ru-RU" sz="450" b="1" dirty="0" smtClean="0">
                          <a:latin typeface="+mn-lt"/>
                        </a:rPr>
                        <a:t> </a:t>
                      </a:r>
                    </a:p>
                    <a:p>
                      <a:endParaRPr lang="ru-RU" sz="450" b="1" dirty="0" smtClean="0">
                        <a:latin typeface="+mn-lt"/>
                      </a:endParaRPr>
                    </a:p>
                    <a:p>
                      <a:r>
                        <a:rPr lang="en-US" sz="450" b="1" dirty="0" smtClean="0">
                          <a:latin typeface="+mn-lt"/>
                          <a:hlinkClick r:id="rId5"/>
                        </a:rPr>
                        <a:t>http://omsk.roskazna.gov.ru/opendata</a:t>
                      </a:r>
                      <a:r>
                        <a:rPr lang="ru-RU" sz="450" dirty="0" smtClean="0">
                          <a:latin typeface="+mn-lt"/>
                        </a:rPr>
                        <a:t> </a:t>
                      </a:r>
                    </a:p>
                    <a:p>
                      <a:endParaRPr lang="ru-RU" sz="450" dirty="0" smtClean="0"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http://omsk.roskazna</a:t>
                      </a:r>
                      <a:r>
                        <a:rPr lang="en-US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.</a:t>
                      </a:r>
                      <a:r>
                        <a:rPr lang="en-US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gov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.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ru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/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novosti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-i-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soobshheniya</a:t>
                      </a:r>
                      <a:endParaRPr lang="ru-RU" sz="450" dirty="0" smtClean="0">
                        <a:latin typeface="+mn-lt"/>
                      </a:endParaRPr>
                    </a:p>
                    <a:p>
                      <a:endParaRPr lang="ru-RU" sz="450" dirty="0" smtClean="0">
                        <a:latin typeface="+mn-lt"/>
                      </a:endParaRPr>
                    </a:p>
                    <a:p>
                      <a:endParaRPr lang="ru-RU" sz="450" b="1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6932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dirty="0" smtClean="0">
                          <a:latin typeface="+mn-lt"/>
                        </a:rPr>
                        <a:t>Результаты осуществления УФК по Омской области полномочий по контролю в финансово-бюджетной сфере за 2022 год, за 1 </a:t>
                      </a:r>
                      <a:r>
                        <a:rPr lang="ru-RU" sz="450" dirty="0" smtClean="0">
                          <a:latin typeface="+mn-lt"/>
                        </a:rPr>
                        <a:t>квартал, 1 полугодие, 9 месяцев </a:t>
                      </a:r>
                      <a:r>
                        <a:rPr lang="ru-RU" sz="450" dirty="0" smtClean="0">
                          <a:latin typeface="+mn-lt"/>
                        </a:rPr>
                        <a:t>2023 года</a:t>
                      </a:r>
                      <a:endParaRPr lang="ru-RU" sz="45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5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500" b="1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3147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dirty="0" smtClean="0">
                          <a:latin typeface="+mn-lt"/>
                        </a:rPr>
                        <a:t>Статистическая информация по результатам контрольных мероприятий, проведённых УФК по Омской области в финансово-бюджетной сфере за 2022 год, </a:t>
                      </a:r>
                      <a:r>
                        <a:rPr lang="ru-RU" sz="450" dirty="0" smtClean="0">
                          <a:latin typeface="+mn-lt"/>
                        </a:rPr>
                        <a:t>за 1 квартал, 1 полугодие, 9 месяцев 2023 года</a:t>
                      </a:r>
                      <a:endParaRPr lang="ru-RU" sz="45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5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500" b="1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6932">
                <a:tc>
                  <a:txBody>
                    <a:bodyPr/>
                    <a:lstStyle/>
                    <a:p>
                      <a:r>
                        <a:rPr lang="ru-RU" sz="450" dirty="0" smtClean="0">
                          <a:latin typeface="+mn-lt"/>
                        </a:rPr>
                        <a:t>11 </a:t>
                      </a:r>
                      <a:r>
                        <a:rPr lang="ru-RU" sz="450" dirty="0" smtClean="0">
                          <a:latin typeface="+mn-lt"/>
                        </a:rPr>
                        <a:t>пресс-анонсов, </a:t>
                      </a:r>
                      <a:r>
                        <a:rPr lang="ru-RU" sz="450" dirty="0" smtClean="0">
                          <a:latin typeface="+mn-lt"/>
                        </a:rPr>
                        <a:t>142 пресс-релиза </a:t>
                      </a:r>
                      <a:r>
                        <a:rPr lang="ru-RU" sz="450" dirty="0" smtClean="0">
                          <a:latin typeface="+mn-lt"/>
                        </a:rPr>
                        <a:t>о мероприятиях УФК по Омской области, в том числе об официальных мероприятиях с участием руководства УФК по Омской области</a:t>
                      </a:r>
                      <a:endParaRPr lang="ru-RU" sz="45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Новости</a:t>
                      </a:r>
                      <a:endParaRPr lang="ru-RU" sz="45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http://omsk.roskazna</a:t>
                      </a:r>
                      <a:r>
                        <a:rPr lang="en-US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.</a:t>
                      </a:r>
                      <a:r>
                        <a:rPr lang="en-US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gov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.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ru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/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novosti</a:t>
                      </a:r>
                      <a:r>
                        <a:rPr lang="ru-RU" sz="450" b="1" dirty="0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-i-</a:t>
                      </a:r>
                      <a:r>
                        <a:rPr lang="ru-RU" sz="45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6"/>
                        </a:rPr>
                        <a:t>soobshheniya</a:t>
                      </a:r>
                      <a:endParaRPr lang="ru-RU" sz="45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39700" y="438716"/>
            <a:ext cx="5562600" cy="216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/>
              <a:t>На официальном сайте УФК по Омской области</a:t>
            </a:r>
            <a:r>
              <a:rPr lang="ru-RU" sz="900" dirty="0">
                <a:solidFill>
                  <a:schemeClr val="bg1"/>
                </a:solidFill>
              </a:rPr>
              <a:t> </a:t>
            </a:r>
            <a:r>
              <a:rPr lang="ru-RU" sz="900" dirty="0">
                <a:solidFill>
                  <a:srgbClr val="002060"/>
                </a:solidFill>
                <a:hlinkClick r:id="rId7"/>
              </a:rPr>
              <a:t>http://</a:t>
            </a:r>
            <a:r>
              <a:rPr lang="ru-RU" sz="900" dirty="0" smtClean="0">
                <a:solidFill>
                  <a:srgbClr val="002060"/>
                </a:solidFill>
                <a:hlinkClick r:id="rId7"/>
              </a:rPr>
              <a:t>omsk.roskazna</a:t>
            </a:r>
            <a:r>
              <a:rPr lang="en-US" sz="900" dirty="0" smtClean="0">
                <a:solidFill>
                  <a:srgbClr val="002060"/>
                </a:solidFill>
                <a:hlinkClick r:id="rId7"/>
              </a:rPr>
              <a:t>.</a:t>
            </a:r>
            <a:r>
              <a:rPr lang="en-US" sz="900" dirty="0" err="1" smtClean="0">
                <a:solidFill>
                  <a:srgbClr val="002060"/>
                </a:solidFill>
                <a:hlinkClick r:id="rId7"/>
              </a:rPr>
              <a:t>gov</a:t>
            </a:r>
            <a:r>
              <a:rPr lang="ru-RU" sz="900" dirty="0" smtClean="0">
                <a:solidFill>
                  <a:srgbClr val="002060"/>
                </a:solidFill>
                <a:hlinkClick r:id="rId7"/>
              </a:rPr>
              <a:t>.</a:t>
            </a:r>
            <a:r>
              <a:rPr lang="ru-RU" sz="900" dirty="0" err="1" smtClean="0">
                <a:solidFill>
                  <a:srgbClr val="002060"/>
                </a:solidFill>
                <a:hlinkClick r:id="rId7"/>
              </a:rPr>
              <a:t>ru</a:t>
            </a:r>
            <a:r>
              <a:rPr lang="ru-RU" sz="900" dirty="0" smtClean="0">
                <a:solidFill>
                  <a:srgbClr val="002060"/>
                </a:solidFill>
              </a:rPr>
              <a:t> </a:t>
            </a:r>
            <a:r>
              <a:rPr lang="ru-RU" sz="900" dirty="0" smtClean="0"/>
              <a:t>размещено</a:t>
            </a:r>
            <a:r>
              <a:rPr lang="ru-RU" sz="9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63774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www.omsk.roskazna.gov.ru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Омск,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202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4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57023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939"/>
          <a:stretch/>
        </p:blipFill>
        <p:spPr>
          <a:xfrm>
            <a:off x="139700" y="43319"/>
            <a:ext cx="340747" cy="3599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3601" y="130939"/>
            <a:ext cx="124906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smtClean="0">
                <a:solidFill>
                  <a:srgbClr val="11437F"/>
                </a:solidFill>
              </a:rPr>
              <a:t>УФК ПО ОМСКОЙ ОБЛАСТИ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89086" y="69384"/>
            <a:ext cx="326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Механизм </a:t>
            </a:r>
            <a:r>
              <a:rPr lang="ru-RU" sz="9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9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Информирование о работе с обращениями граждан и организаций</a:t>
            </a:r>
            <a:endParaRPr lang="ru-RU" sz="9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9661215"/>
              </p:ext>
            </p:extLst>
          </p:nvPr>
        </p:nvGraphicFramePr>
        <p:xfrm>
          <a:off x="145715" y="655698"/>
          <a:ext cx="5477144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39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5111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520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52400">
                <a:tc>
                  <a:txBody>
                    <a:bodyPr/>
                    <a:lstStyle/>
                    <a:p>
                      <a:pPr algn="l"/>
                      <a:r>
                        <a:rPr lang="ru-RU" sz="600" dirty="0" smtClean="0">
                          <a:solidFill>
                            <a:srgbClr val="11437F"/>
                          </a:solidFill>
                          <a:latin typeface="+mn-lt"/>
                        </a:rPr>
                        <a:t>Информация,</a:t>
                      </a:r>
                      <a:r>
                        <a:rPr lang="ru-RU" sz="600" baseline="0" dirty="0" smtClean="0">
                          <a:solidFill>
                            <a:srgbClr val="11437F"/>
                          </a:solidFill>
                          <a:latin typeface="+mn-lt"/>
                        </a:rPr>
                        <a:t> размещённая на сайте</a:t>
                      </a:r>
                      <a:endParaRPr lang="ru-RU" sz="600" dirty="0">
                        <a:solidFill>
                          <a:srgbClr val="11437F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 smtClean="0">
                          <a:solidFill>
                            <a:srgbClr val="11437F"/>
                          </a:solidFill>
                          <a:latin typeface="+mn-lt"/>
                        </a:rPr>
                        <a:t>Раздел сайта</a:t>
                      </a:r>
                      <a:endParaRPr lang="ru-RU" sz="600" dirty="0">
                        <a:solidFill>
                          <a:srgbClr val="11437F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 smtClean="0">
                          <a:solidFill>
                            <a:srgbClr val="11437F"/>
                          </a:solidFill>
                          <a:latin typeface="+mn-lt"/>
                        </a:rPr>
                        <a:t>Ссылка на раздел сайта</a:t>
                      </a:r>
                      <a:endParaRPr lang="ru-RU" sz="600" dirty="0">
                        <a:solidFill>
                          <a:srgbClr val="11437F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r>
                        <a:rPr lang="ru-RU" sz="500" dirty="0" smtClean="0">
                          <a:latin typeface="+mn-lt"/>
                        </a:rPr>
                        <a:t>График личного приёма граждан и организаций в УФК по Омской области</a:t>
                      </a:r>
                      <a:endParaRPr lang="ru-RU" sz="50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5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Приём обращений/Обращение граждан и организаций/Личный приём граждан и организаций</a:t>
                      </a:r>
                      <a:endParaRPr lang="ru-RU" sz="5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500" b="1" dirty="0" smtClean="0">
                          <a:latin typeface="+mn-lt"/>
                          <a:hlinkClick r:id="rId3"/>
                        </a:rPr>
                        <a:t>http://omsk.roskazna.gov.ru/priem-obrashhenij/obrashhenie-grazhdan-i-organizacij/lichnyy-priem-grazhdan-i-organizatsiy</a:t>
                      </a:r>
                      <a:r>
                        <a:rPr lang="ru-RU" sz="500" b="1" dirty="0" smtClean="0">
                          <a:latin typeface="+mn-lt"/>
                        </a:rPr>
                        <a:t> </a:t>
                      </a:r>
                      <a:endParaRPr lang="ru-RU" sz="500" b="1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ru-RU" sz="500" dirty="0" smtClean="0">
                          <a:latin typeface="+mn-lt"/>
                        </a:rPr>
                        <a:t>Отчёты о рассмотрении обращений граждан и организаций, поступивших в УФК по Омской области</a:t>
                      </a:r>
                      <a:endParaRPr lang="ru-RU" sz="50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r>
                        <a:rPr lang="ru-RU" sz="5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Приём обращений/Обращение граждан и организаций</a:t>
                      </a:r>
                      <a:endParaRPr lang="ru-RU" sz="5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r>
                        <a:rPr lang="en-US" sz="500" b="1" dirty="0" smtClean="0">
                          <a:latin typeface="+mn-lt"/>
                          <a:hlinkClick r:id="rId4"/>
                        </a:rPr>
                        <a:t>http://omsk.roskazna.gov.ru/priem-obrashhenij/obrashhenie-grazhdan-i-organizacij</a:t>
                      </a:r>
                      <a:endParaRPr lang="ru-RU" sz="50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4385">
                <a:tc>
                  <a:txBody>
                    <a:bodyPr/>
                    <a:lstStyle/>
                    <a:p>
                      <a:r>
                        <a:rPr lang="ru-RU" sz="500" dirty="0" smtClean="0">
                          <a:latin typeface="+mn-lt"/>
                        </a:rPr>
                        <a:t>Формы обращений граждан и организаций</a:t>
                      </a:r>
                      <a:endParaRPr lang="ru-RU" sz="50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Bookman Old Style" panose="02050604050505020204" pitchFamily="18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9145">
                <a:tc>
                  <a:txBody>
                    <a:bodyPr/>
                    <a:lstStyle/>
                    <a:p>
                      <a:r>
                        <a:rPr lang="ru-RU" sz="500" dirty="0" smtClean="0">
                          <a:latin typeface="+mn-lt"/>
                        </a:rPr>
                        <a:t>Ответы на часто задаваемые вопросы</a:t>
                      </a:r>
                      <a:endParaRPr lang="ru-RU" sz="50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Bookman Old Style" panose="02050604050505020204" pitchFamily="18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ru-RU" sz="500" dirty="0" smtClean="0">
                          <a:latin typeface="+mn-lt"/>
                        </a:rPr>
                        <a:t>Ежеквартальные отчёты о принятых организационных и административных мерах, направленных на улучшение качества работы с</a:t>
                      </a:r>
                      <a:r>
                        <a:rPr lang="ru-RU" sz="500" baseline="0" dirty="0" smtClean="0">
                          <a:latin typeface="+mn-lt"/>
                        </a:rPr>
                        <a:t> обращениями граждан и организаций</a:t>
                      </a:r>
                      <a:endParaRPr lang="ru-RU" sz="50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Bookman Old Style" panose="02050604050505020204" pitchFamily="18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ru-RU" sz="500" dirty="0" smtClean="0">
                          <a:latin typeface="+mn-lt"/>
                        </a:rPr>
                        <a:t>Результаты мониторинга по количеству обращений в суды и результатам рассмотрения судебных дел по жалобам граждан и организаций на действия (бездействие) должностных лиц УФК по Омской области за 2022 </a:t>
                      </a:r>
                      <a:r>
                        <a:rPr lang="ru-RU" sz="500" dirty="0" smtClean="0">
                          <a:latin typeface="+mn-lt"/>
                        </a:rPr>
                        <a:t>год, за 2023 год</a:t>
                      </a:r>
                      <a:endParaRPr lang="ru-RU" sz="500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5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Иная деятельность/Открытое правительство/Планы и отчёты</a:t>
                      </a:r>
                      <a:endParaRPr lang="ru-RU" sz="5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500" b="1" dirty="0" smtClean="0">
                          <a:latin typeface="+mn-lt"/>
                          <a:hlinkClick r:id="rId5"/>
                        </a:rPr>
                        <a:t>http://omsk.roskazna.gov.ru/inaya-deyatelnost/otkrytoe-pravitelstvo/plany-i-otchety/</a:t>
                      </a:r>
                      <a:r>
                        <a:rPr lang="ru-RU" sz="500" b="1" dirty="0" smtClean="0">
                          <a:latin typeface="+mn-lt"/>
                        </a:rPr>
                        <a:t> </a:t>
                      </a:r>
                      <a:endParaRPr lang="ru-RU" sz="500" b="1" dirty="0"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45296" y="438716"/>
            <a:ext cx="5562600" cy="216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/>
              <a:t>На официальном сайте УФК по Омской области</a:t>
            </a:r>
            <a:r>
              <a:rPr lang="ru-RU" sz="900" dirty="0">
                <a:solidFill>
                  <a:schemeClr val="bg1"/>
                </a:solidFill>
              </a:rPr>
              <a:t> </a:t>
            </a:r>
            <a:r>
              <a:rPr lang="ru-RU" sz="900" dirty="0">
                <a:solidFill>
                  <a:srgbClr val="002060"/>
                </a:solidFill>
                <a:hlinkClick r:id="rId6"/>
              </a:rPr>
              <a:t>http://</a:t>
            </a:r>
            <a:r>
              <a:rPr lang="ru-RU" sz="900" dirty="0" smtClean="0">
                <a:solidFill>
                  <a:srgbClr val="002060"/>
                </a:solidFill>
                <a:hlinkClick r:id="rId6"/>
              </a:rPr>
              <a:t>omsk.roskazna</a:t>
            </a:r>
            <a:r>
              <a:rPr lang="en-US" sz="900" dirty="0" smtClean="0">
                <a:solidFill>
                  <a:srgbClr val="002060"/>
                </a:solidFill>
                <a:hlinkClick r:id="rId6"/>
              </a:rPr>
              <a:t>.</a:t>
            </a:r>
            <a:r>
              <a:rPr lang="en-US" sz="900" dirty="0" err="1" smtClean="0">
                <a:solidFill>
                  <a:srgbClr val="002060"/>
                </a:solidFill>
                <a:hlinkClick r:id="rId6"/>
              </a:rPr>
              <a:t>gov</a:t>
            </a:r>
            <a:r>
              <a:rPr lang="ru-RU" sz="900" dirty="0" smtClean="0">
                <a:solidFill>
                  <a:srgbClr val="002060"/>
                </a:solidFill>
                <a:hlinkClick r:id="rId6"/>
              </a:rPr>
              <a:t>.</a:t>
            </a:r>
            <a:r>
              <a:rPr lang="ru-RU" sz="900" dirty="0" err="1" smtClean="0">
                <a:solidFill>
                  <a:srgbClr val="002060"/>
                </a:solidFill>
                <a:hlinkClick r:id="rId6"/>
              </a:rPr>
              <a:t>ru</a:t>
            </a:r>
            <a:r>
              <a:rPr lang="ru-RU" sz="900" dirty="0" smtClean="0">
                <a:solidFill>
                  <a:srgbClr val="002060"/>
                </a:solidFill>
              </a:rPr>
              <a:t> </a:t>
            </a:r>
            <a:r>
              <a:rPr lang="ru-RU" sz="900" dirty="0" smtClean="0"/>
              <a:t>размещено</a:t>
            </a:r>
            <a:r>
              <a:rPr lang="ru-RU" sz="900" dirty="0"/>
              <a:t>: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39700" y="2594622"/>
            <a:ext cx="5497809" cy="427551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600" dirty="0"/>
              <a:t>График личного приёма граждан и организаций в УФК по Омской области размещён на информационном стенде в здании УФК по Омской </a:t>
            </a:r>
            <a:r>
              <a:rPr lang="ru-RU" sz="600" dirty="0" smtClean="0"/>
              <a:t>области.</a:t>
            </a:r>
            <a:endParaRPr lang="ru-RU" sz="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600" dirty="0" smtClean="0"/>
              <a:t>За </a:t>
            </a:r>
            <a:r>
              <a:rPr lang="ru-RU" sz="600" dirty="0" smtClean="0"/>
              <a:t>2023 год </a:t>
            </a:r>
            <a:r>
              <a:rPr lang="ru-RU" sz="600" dirty="0"/>
              <a:t>на приём к руководителю УФК по Омской области обратилось </a:t>
            </a:r>
            <a:r>
              <a:rPr lang="ru-RU" sz="600" dirty="0" smtClean="0"/>
              <a:t>10 </a:t>
            </a:r>
            <a:r>
              <a:rPr lang="ru-RU" sz="600" dirty="0" smtClean="0"/>
              <a:t>граждан. </a:t>
            </a:r>
            <a:r>
              <a:rPr lang="ru-RU" sz="600" dirty="0"/>
              <a:t>По всем обращениям даны устные </a:t>
            </a:r>
            <a:r>
              <a:rPr lang="ru-RU" sz="600" dirty="0" smtClean="0"/>
              <a:t>ответы и рекомендации. </a:t>
            </a:r>
            <a:r>
              <a:rPr lang="ru-RU" sz="600" dirty="0"/>
              <a:t>Д</a:t>
            </a:r>
            <a:r>
              <a:rPr lang="ru-RU" sz="600" dirty="0" smtClean="0"/>
              <a:t>олжностным лицам УФК по Омской области даны соответствующие поручения.</a:t>
            </a:r>
            <a:endParaRPr lang="ru-RU" sz="600" dirty="0"/>
          </a:p>
        </p:txBody>
      </p:sp>
    </p:spTree>
    <p:extLst>
      <p:ext uri="{BB962C8B-B14F-4D97-AF65-F5344CB8AC3E}">
        <p14:creationId xmlns:p14="http://schemas.microsoft.com/office/powerpoint/2010/main" val="47292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www.omsk.roskazna.gov.ru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Омск,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202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4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57023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939"/>
          <a:stretch/>
        </p:blipFill>
        <p:spPr>
          <a:xfrm>
            <a:off x="139700" y="43319"/>
            <a:ext cx="340747" cy="3599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3601" y="130939"/>
            <a:ext cx="124906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smtClean="0">
                <a:solidFill>
                  <a:srgbClr val="11437F"/>
                </a:solidFill>
              </a:rPr>
              <a:t>УФК ПО ОМСКОЙ ОБЛАСТИ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89086" y="69384"/>
            <a:ext cx="326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Механизм 5. Организация работы </a:t>
            </a:r>
            <a:br>
              <a:rPr lang="ru-RU" sz="9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900" b="1" dirty="0" err="1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референтными</a:t>
            </a:r>
            <a:r>
              <a:rPr lang="ru-RU" sz="9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группами</a:t>
            </a:r>
            <a:endParaRPr lang="ru-RU" sz="9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4220766"/>
              </p:ext>
            </p:extLst>
          </p:nvPr>
        </p:nvGraphicFramePr>
        <p:xfrm>
          <a:off x="145715" y="655698"/>
          <a:ext cx="5477144" cy="132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39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5111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520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52400">
                <a:tc>
                  <a:txBody>
                    <a:bodyPr/>
                    <a:lstStyle/>
                    <a:p>
                      <a:pPr algn="l"/>
                      <a:r>
                        <a:rPr lang="ru-RU" sz="600" dirty="0" smtClean="0">
                          <a:solidFill>
                            <a:srgbClr val="11437F"/>
                          </a:solidFill>
                          <a:latin typeface="+mn-lt"/>
                        </a:rPr>
                        <a:t>Информация,</a:t>
                      </a:r>
                      <a:r>
                        <a:rPr lang="ru-RU" sz="600" baseline="0" dirty="0" smtClean="0">
                          <a:solidFill>
                            <a:srgbClr val="11437F"/>
                          </a:solidFill>
                          <a:latin typeface="+mn-lt"/>
                        </a:rPr>
                        <a:t> размещённая на сайте</a:t>
                      </a:r>
                      <a:endParaRPr lang="ru-RU" sz="600" dirty="0">
                        <a:solidFill>
                          <a:srgbClr val="11437F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 smtClean="0">
                          <a:solidFill>
                            <a:srgbClr val="11437F"/>
                          </a:solidFill>
                          <a:latin typeface="+mn-lt"/>
                        </a:rPr>
                        <a:t>Раздел сайта</a:t>
                      </a:r>
                      <a:endParaRPr lang="ru-RU" sz="600" dirty="0">
                        <a:solidFill>
                          <a:srgbClr val="11437F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 smtClean="0">
                          <a:solidFill>
                            <a:srgbClr val="11437F"/>
                          </a:solidFill>
                          <a:latin typeface="+mn-lt"/>
                        </a:rPr>
                        <a:t>Ссылка на раздел сайта</a:t>
                      </a:r>
                      <a:endParaRPr lang="ru-RU" sz="600" dirty="0">
                        <a:solidFill>
                          <a:srgbClr val="11437F"/>
                        </a:solidFill>
                        <a:latin typeface="+mn-lt"/>
                      </a:endParaRPr>
                    </a:p>
                  </a:txBody>
                  <a:tcPr marL="45720" marR="45720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r>
                        <a:rPr lang="ru-RU" sz="500" dirty="0" smtClean="0">
                          <a:latin typeface="+mn-lt"/>
                        </a:rPr>
                        <a:t>Информация и результаты работы с </a:t>
                      </a:r>
                      <a:r>
                        <a:rPr lang="ru-RU" sz="500" dirty="0" err="1" smtClean="0">
                          <a:latin typeface="+mn-lt"/>
                        </a:rPr>
                        <a:t>референтными</a:t>
                      </a:r>
                      <a:r>
                        <a:rPr lang="ru-RU" sz="500" dirty="0" smtClean="0">
                          <a:latin typeface="+mn-lt"/>
                        </a:rPr>
                        <a:t> группами УФК по Омской области</a:t>
                      </a:r>
                      <a:endParaRPr lang="ru-RU" sz="5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5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Новости</a:t>
                      </a:r>
                    </a:p>
                    <a:p>
                      <a:endParaRPr lang="ru-RU" sz="5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endParaRPr lang="ru-RU" sz="5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endParaRPr lang="ru-RU" sz="5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r>
                        <a:rPr lang="ru-RU" sz="5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Иная деятельность/Оценка эффективности деятельности/Внешняя оценка деятельности УФК</a:t>
                      </a:r>
                      <a:endParaRPr lang="ru-RU" sz="5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1" dirty="0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http://omsk.roskazna</a:t>
                      </a:r>
                      <a:r>
                        <a:rPr lang="en-US" sz="500" b="1" dirty="0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.</a:t>
                      </a:r>
                      <a:r>
                        <a:rPr lang="en-US" sz="50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gov</a:t>
                      </a:r>
                      <a:r>
                        <a:rPr lang="ru-RU" sz="500" b="1" dirty="0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.</a:t>
                      </a:r>
                      <a:r>
                        <a:rPr lang="ru-RU" sz="50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ru</a:t>
                      </a:r>
                      <a:r>
                        <a:rPr lang="ru-RU" sz="500" b="1" dirty="0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/</a:t>
                      </a:r>
                      <a:r>
                        <a:rPr lang="ru-RU" sz="50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novosti</a:t>
                      </a:r>
                      <a:r>
                        <a:rPr lang="ru-RU" sz="500" b="1" dirty="0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-i-</a:t>
                      </a:r>
                      <a:r>
                        <a:rPr lang="ru-RU" sz="500" b="1" dirty="0" err="1" smtClean="0">
                          <a:solidFill>
                            <a:srgbClr val="002060"/>
                          </a:solidFill>
                          <a:latin typeface="+mn-lt"/>
                          <a:hlinkClick r:id="rId3"/>
                        </a:rPr>
                        <a:t>soobshheniya</a:t>
                      </a:r>
                      <a:endParaRPr lang="ru-RU" sz="5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dirty="0" smtClean="0">
                        <a:latin typeface="+mn-lt"/>
                      </a:endParaRPr>
                    </a:p>
                    <a:p>
                      <a:r>
                        <a:rPr lang="en-US" sz="500" b="1" dirty="0" smtClean="0">
                          <a:latin typeface="+mn-lt"/>
                          <a:hlinkClick r:id="rId4"/>
                        </a:rPr>
                        <a:t>http://omsk.roskazna.gov.ru/inaya-deyatelnost/ocenka-ehffektivnosti-deyatelnosti/vneshnyaya-ocenka-deyatelnosti-ufk</a:t>
                      </a:r>
                      <a:r>
                        <a:rPr lang="ru-RU" sz="500" b="1" dirty="0" smtClean="0">
                          <a:latin typeface="+mn-lt"/>
                        </a:rPr>
                        <a:t> </a:t>
                      </a:r>
                      <a:endParaRPr lang="ru-RU" sz="500" b="1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ru-RU" sz="500" baseline="0" dirty="0" smtClean="0">
                          <a:latin typeface="+mn-lt"/>
                        </a:rPr>
                        <a:t>4 </a:t>
                      </a:r>
                      <a:r>
                        <a:rPr lang="ru-RU" sz="500" baseline="0" dirty="0" smtClean="0">
                          <a:latin typeface="+mn-lt"/>
                        </a:rPr>
                        <a:t>пресс-анонса о предстоящем заседании Коллегии УФК по Омской области</a:t>
                      </a:r>
                      <a:endParaRPr lang="ru-RU" sz="5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5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Новости/Анонсы мероприятий</a:t>
                      </a:r>
                      <a:endParaRPr lang="ru-RU" sz="5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500" b="1" dirty="0" smtClean="0">
                          <a:latin typeface="+mn-lt"/>
                          <a:hlinkClick r:id="rId5"/>
                        </a:rPr>
                        <a:t>http://omsk.roskazna.gov.ru/novosti-i-soobshheniya/anonsy-meropriyatij</a:t>
                      </a:r>
                      <a:r>
                        <a:rPr lang="ru-RU" sz="500" b="1" dirty="0" smtClean="0">
                          <a:latin typeface="+mn-lt"/>
                        </a:rPr>
                        <a:t> </a:t>
                      </a:r>
                      <a:endParaRPr lang="ru-RU" sz="500" b="1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lang="ru-RU" sz="500" dirty="0" smtClean="0">
                          <a:latin typeface="+mn-lt"/>
                        </a:rPr>
                        <a:t>Информация</a:t>
                      </a:r>
                      <a:r>
                        <a:rPr lang="ru-RU" sz="500" baseline="0" dirty="0" smtClean="0">
                          <a:latin typeface="+mn-lt"/>
                        </a:rPr>
                        <a:t> о Коллегии УФК по Омской области</a:t>
                      </a:r>
                      <a:endParaRPr lang="ru-RU" sz="5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5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Об УФК/Коллегиальные и совещательные органы/Коллегия УФК по Омской области</a:t>
                      </a:r>
                      <a:endParaRPr lang="ru-RU" sz="5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500" b="1" dirty="0" smtClean="0">
                          <a:latin typeface="+mn-lt"/>
                          <a:hlinkClick r:id="rId6"/>
                        </a:rPr>
                        <a:t>http://omsk.roskazna.gov.ru/o-kaznachejstve/kollegialnye-i-soveshhatelnye-organy/kollegiya-ufk</a:t>
                      </a:r>
                      <a:r>
                        <a:rPr lang="ru-RU" sz="500" b="1" dirty="0" smtClean="0">
                          <a:latin typeface="+mn-lt"/>
                        </a:rPr>
                        <a:t> </a:t>
                      </a:r>
                      <a:endParaRPr lang="ru-RU" sz="500" b="1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45296" y="438716"/>
            <a:ext cx="5562600" cy="216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/>
              <a:t>На официальном сайте УФК по Омской области</a:t>
            </a:r>
            <a:r>
              <a:rPr lang="ru-RU" sz="900" dirty="0">
                <a:solidFill>
                  <a:schemeClr val="bg1"/>
                </a:solidFill>
              </a:rPr>
              <a:t> </a:t>
            </a:r>
            <a:r>
              <a:rPr lang="ru-RU" sz="900" dirty="0">
                <a:solidFill>
                  <a:srgbClr val="002060"/>
                </a:solidFill>
                <a:hlinkClick r:id="rId7"/>
              </a:rPr>
              <a:t>http://</a:t>
            </a:r>
            <a:r>
              <a:rPr lang="ru-RU" sz="900" dirty="0" smtClean="0">
                <a:solidFill>
                  <a:srgbClr val="002060"/>
                </a:solidFill>
                <a:hlinkClick r:id="rId7"/>
              </a:rPr>
              <a:t>omsk.roskazna</a:t>
            </a:r>
            <a:r>
              <a:rPr lang="en-US" sz="900" dirty="0" smtClean="0">
                <a:solidFill>
                  <a:srgbClr val="002060"/>
                </a:solidFill>
                <a:hlinkClick r:id="rId7"/>
              </a:rPr>
              <a:t>.</a:t>
            </a:r>
            <a:r>
              <a:rPr lang="en-US" sz="900" dirty="0" err="1" smtClean="0">
                <a:solidFill>
                  <a:srgbClr val="002060"/>
                </a:solidFill>
                <a:hlinkClick r:id="rId7"/>
              </a:rPr>
              <a:t>gov</a:t>
            </a:r>
            <a:r>
              <a:rPr lang="ru-RU" sz="900" dirty="0" smtClean="0">
                <a:solidFill>
                  <a:srgbClr val="002060"/>
                </a:solidFill>
                <a:hlinkClick r:id="rId7"/>
              </a:rPr>
              <a:t>.</a:t>
            </a:r>
            <a:r>
              <a:rPr lang="ru-RU" sz="900" dirty="0" err="1" smtClean="0">
                <a:solidFill>
                  <a:srgbClr val="002060"/>
                </a:solidFill>
                <a:hlinkClick r:id="rId7"/>
              </a:rPr>
              <a:t>ru</a:t>
            </a:r>
            <a:r>
              <a:rPr lang="ru-RU" sz="900" dirty="0" smtClean="0">
                <a:solidFill>
                  <a:srgbClr val="002060"/>
                </a:solidFill>
              </a:rPr>
              <a:t> </a:t>
            </a:r>
            <a:r>
              <a:rPr lang="ru-RU" sz="900" dirty="0" smtClean="0"/>
              <a:t>размещено</a:t>
            </a:r>
            <a:r>
              <a:rPr lang="ru-RU" sz="900" dirty="0"/>
              <a:t>: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45296" y="2079625"/>
            <a:ext cx="5497809" cy="704550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r>
              <a:rPr lang="ru-RU" sz="700" dirty="0"/>
              <a:t>В </a:t>
            </a:r>
            <a:r>
              <a:rPr lang="ru-RU" sz="700" dirty="0" smtClean="0"/>
              <a:t>2023 году </a:t>
            </a:r>
            <a:r>
              <a:rPr lang="ru-RU" sz="700" dirty="0" smtClean="0"/>
              <a:t>были </a:t>
            </a:r>
            <a:r>
              <a:rPr lang="ru-RU" sz="700" dirty="0"/>
              <a:t>использованы следующие формы обратной связи с </a:t>
            </a:r>
            <a:r>
              <a:rPr lang="ru-RU" sz="700" dirty="0" err="1"/>
              <a:t>референтными</a:t>
            </a:r>
            <a:r>
              <a:rPr lang="ru-RU" sz="700" dirty="0"/>
              <a:t> группами: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700" dirty="0"/>
              <a:t>онлайн-опрос (анкетирование) по уровню открытости официального сайта УФК по Омской области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700" dirty="0"/>
              <a:t>рабочие совещания с клиентами УФК по Омской </a:t>
            </a:r>
            <a:r>
              <a:rPr lang="ru-RU" sz="700" dirty="0" smtClean="0"/>
              <a:t>области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700" dirty="0" smtClean="0"/>
              <a:t>участие </a:t>
            </a:r>
            <a:r>
              <a:rPr lang="ru-RU" sz="700" dirty="0"/>
              <a:t>клиентов УФК по Омской области в совместных </a:t>
            </a:r>
            <a:r>
              <a:rPr lang="ru-RU" sz="700" dirty="0" smtClean="0"/>
              <a:t>видеоконференциях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700" dirty="0" smtClean="0"/>
              <a:t>Взаимодействие со студентами ВУЗов города Омска (проведение Дня открытых дверей, проведение лекций для студентов, проведение конкурса эссе)</a:t>
            </a:r>
            <a:endParaRPr lang="ru-RU" sz="700" dirty="0" smtClean="0"/>
          </a:p>
        </p:txBody>
      </p:sp>
    </p:spTree>
    <p:extLst>
      <p:ext uri="{BB962C8B-B14F-4D97-AF65-F5344CB8AC3E}">
        <p14:creationId xmlns:p14="http://schemas.microsoft.com/office/powerpoint/2010/main" val="216297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www.omsk.roskazna.gov.ru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Омск,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202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4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57023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939"/>
          <a:stretch/>
        </p:blipFill>
        <p:spPr>
          <a:xfrm>
            <a:off x="139700" y="43319"/>
            <a:ext cx="340747" cy="3599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3601" y="130939"/>
            <a:ext cx="124906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smtClean="0">
                <a:solidFill>
                  <a:srgbClr val="11437F"/>
                </a:solidFill>
              </a:rPr>
              <a:t>УФК ПО ОМСКОЙ ОБЛАСТИ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87500" y="69384"/>
            <a:ext cx="4165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Механизм 6. Организация работы по формированию культуры открытости у государственных гражданских служащих УФК по Омской области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2245" y="484882"/>
            <a:ext cx="5497809" cy="596828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pPr algn="just"/>
            <a:r>
              <a:rPr lang="ru-RU" sz="700" dirty="0"/>
              <a:t>В </a:t>
            </a:r>
            <a:r>
              <a:rPr lang="ru-RU" sz="700" dirty="0" smtClean="0"/>
              <a:t>2023 году 14 </a:t>
            </a:r>
            <a:r>
              <a:rPr lang="ru-RU" sz="700" dirty="0" smtClean="0"/>
              <a:t>человек, поступивших </a:t>
            </a:r>
            <a:r>
              <a:rPr lang="ru-RU" sz="700" dirty="0"/>
              <a:t>на государственную гражданскую службу в УФК по Омской области, </a:t>
            </a:r>
            <a:r>
              <a:rPr lang="ru-RU" sz="700" dirty="0" smtClean="0"/>
              <a:t>ознакомлены </a:t>
            </a:r>
            <a:r>
              <a:rPr lang="ru-RU" sz="700" dirty="0"/>
              <a:t>с: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700" dirty="0"/>
              <a:t>Концепцией открытости федеральных органов исполнительной власти, утверждённой распоряжением Правительства Российской Федерации от 30 января 2014 г. № 93-р;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700" dirty="0"/>
              <a:t>Методическими рекомендациями по реализации принципов открытости в территориальных органах Федерального казначейства.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4130718"/>
              </p:ext>
            </p:extLst>
          </p:nvPr>
        </p:nvGraphicFramePr>
        <p:xfrm>
          <a:off x="1151054" y="1165225"/>
          <a:ext cx="1166931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Документ" r:id="rId4" imgW="5925852" imgH="9209064" progId="Word.Document.12">
                  <p:embed/>
                </p:oleObj>
              </mc:Choice>
              <mc:Fallback>
                <p:oleObj name="Документ" r:id="rId4" imgW="5925852" imgH="9209064" progId="Word.Document.12">
                  <p:embed/>
                  <p:pic>
                    <p:nvPicPr>
                      <p:cNvPr id="0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1054" y="1165225"/>
                        <a:ext cx="1166931" cy="18288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6730932"/>
              </p:ext>
            </p:extLst>
          </p:nvPr>
        </p:nvGraphicFramePr>
        <p:xfrm>
          <a:off x="2901836" y="1165225"/>
          <a:ext cx="1219200" cy="1843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Document" r:id="rId6" imgW="6105053" imgH="9422885" progId="Word.Document.8">
                  <p:embed/>
                </p:oleObj>
              </mc:Choice>
              <mc:Fallback>
                <p:oleObj name="Document" r:id="rId6" imgW="6105053" imgH="9422885" progId="Word.Document.8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1836" y="1165225"/>
                        <a:ext cx="1219200" cy="184304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953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www.omsk.roskazna.gov.ru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Омск,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202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4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год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57023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939"/>
          <a:stretch/>
        </p:blipFill>
        <p:spPr>
          <a:xfrm>
            <a:off x="139700" y="43319"/>
            <a:ext cx="340747" cy="3599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3601" y="130939"/>
            <a:ext cx="124906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" dirty="0" smtClean="0">
                <a:solidFill>
                  <a:srgbClr val="11437F"/>
                </a:solidFill>
              </a:rPr>
              <a:t>УФК ПО ОМСКОЙ ОБЛАСТИ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52661" y="69384"/>
            <a:ext cx="4100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Механизм 7. Организация работы по предоставлению информации о деятельности УФК по Омской области</a:t>
            </a:r>
            <a:endParaRPr lang="ru-RU" sz="9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5296" y="631825"/>
            <a:ext cx="5497809" cy="473717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900" dirty="0"/>
              <a:t>В </a:t>
            </a:r>
            <a:r>
              <a:rPr lang="ru-RU" sz="900" dirty="0" smtClean="0"/>
              <a:t>2023 году </a:t>
            </a:r>
            <a:r>
              <a:rPr lang="ru-RU" sz="900" dirty="0" smtClean="0"/>
              <a:t>в УФК по Омской области запросы от редакций средств массовой информации о предоставлении сведений по вопросам, связанным с выполнением УФК по Омской области своих полномочий, не поступали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96900" y="1470025"/>
            <a:ext cx="4876799" cy="612217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900" dirty="0"/>
              <a:t>Мониторинг средств массовой информации на предмет упоминаний в отношении деятельности УФК по Омской области осуществляется на постоянной основе. Соответствующая информация оперативно докладывается руководителю УФК по Омской области</a:t>
            </a:r>
            <a:endParaRPr lang="ru-RU" sz="800" dirty="0" smtClean="0"/>
          </a:p>
        </p:txBody>
      </p:sp>
    </p:spTree>
    <p:extLst>
      <p:ext uri="{BB962C8B-B14F-4D97-AF65-F5344CB8AC3E}">
        <p14:creationId xmlns:p14="http://schemas.microsoft.com/office/powerpoint/2010/main" val="312031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9656</TotalTime>
  <Words>1627</Words>
  <Application>Microsoft Office PowerPoint</Application>
  <PresentationFormat>Произвольный</PresentationFormat>
  <Paragraphs>214</Paragraphs>
  <Slides>13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Office Theme</vt:lpstr>
      <vt:lpstr>Документ</vt:lpstr>
      <vt:lpstr>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Завьялова Татьяна Дмитриевна</cp:lastModifiedBy>
  <cp:revision>147</cp:revision>
  <cp:lastPrinted>2021-02-12T05:17:58Z</cp:lastPrinted>
  <dcterms:created xsi:type="dcterms:W3CDTF">2019-07-31T16:47:50Z</dcterms:created>
  <dcterms:modified xsi:type="dcterms:W3CDTF">2024-01-26T08:05:15Z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